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handoutMasterIdLst>
    <p:handoutMasterId r:id="rId28"/>
  </p:handoutMasterIdLst>
  <p:sldIdLst>
    <p:sldId id="479" r:id="rId2"/>
    <p:sldId id="480" r:id="rId3"/>
    <p:sldId id="473" r:id="rId4"/>
    <p:sldId id="451" r:id="rId5"/>
    <p:sldId id="488" r:id="rId6"/>
    <p:sldId id="489" r:id="rId7"/>
    <p:sldId id="475" r:id="rId8"/>
    <p:sldId id="498" r:id="rId9"/>
    <p:sldId id="508" r:id="rId10"/>
    <p:sldId id="509" r:id="rId11"/>
    <p:sldId id="499" r:id="rId12"/>
    <p:sldId id="500" r:id="rId13"/>
    <p:sldId id="481" r:id="rId14"/>
    <p:sldId id="511" r:id="rId15"/>
    <p:sldId id="512" r:id="rId16"/>
    <p:sldId id="513" r:id="rId17"/>
    <p:sldId id="474" r:id="rId18"/>
    <p:sldId id="491" r:id="rId19"/>
    <p:sldId id="510" r:id="rId20"/>
    <p:sldId id="492" r:id="rId21"/>
    <p:sldId id="495" r:id="rId22"/>
    <p:sldId id="496" r:id="rId23"/>
    <p:sldId id="497" r:id="rId24"/>
    <p:sldId id="502" r:id="rId25"/>
    <p:sldId id="478" r:id="rId26"/>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98">
          <p15:clr>
            <a:srgbClr val="A4A3A4"/>
          </p15:clr>
        </p15:guide>
        <p15:guide id="2" pos="2882">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AD00"/>
    <a:srgbClr val="DEE0EC"/>
    <a:srgbClr val="BC8B00"/>
    <a:srgbClr val="FCFCFA"/>
    <a:srgbClr val="FBFAF7"/>
    <a:srgbClr val="3C7B14"/>
    <a:srgbClr val="1D333E"/>
    <a:srgbClr val="3D3938"/>
    <a:srgbClr val="404757"/>
    <a:srgbClr val="AA66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38" d="100"/>
          <a:sy n="138" d="100"/>
        </p:scale>
        <p:origin x="834" y="102"/>
      </p:cViewPr>
      <p:guideLst>
        <p:guide orient="horz" pos="1598"/>
        <p:guide pos="2882"/>
      </p:guideLst>
    </p:cSldViewPr>
  </p:slideViewPr>
  <p:notesTextViewPr>
    <p:cViewPr>
      <p:scale>
        <a:sx n="1" d="1"/>
        <a:sy n="1" d="1"/>
      </p:scale>
      <p:origin x="0" y="0"/>
    </p:cViewPr>
  </p:notesTextViewPr>
  <p:sorterViewPr>
    <p:cViewPr>
      <p:scale>
        <a:sx n="200" d="100"/>
        <a:sy n="200" d="100"/>
      </p:scale>
      <p:origin x="0" y="0"/>
    </p:cViewPr>
  </p:sorterViewPr>
  <p:notesViewPr>
    <p:cSldViewPr>
      <p:cViewPr varScale="1">
        <p:scale>
          <a:sx n="88" d="100"/>
          <a:sy n="88" d="100"/>
        </p:scale>
        <p:origin x="3822"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2023/1/10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13.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cs typeface="Yeseva One" panose="00000500000000000000" charset="0"/>
              </a:defRPr>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cs typeface="Yeseva One" panose="00000500000000000000" charset="0"/>
              </a:defRPr>
            </a:lvl1pPr>
          </a:lstStyle>
          <a:p>
            <a:fld id="{748CE093-0987-4123-A19C-C73418D4581B}" type="datetimeFigureOut">
              <a:rPr lang="zh-CN" altLang="en-US" smtClean="0"/>
              <a:t>2023/1/10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cs typeface="Yeseva One" panose="00000500000000000000" charset="0"/>
              </a:defRPr>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cs typeface="Yeseva One" panose="00000500000000000000" charset="0"/>
              </a:defRPr>
            </a:lvl1pPr>
          </a:lstStyle>
          <a:p>
            <a:fld id="{C07390C9-E209-452A-AF2C-23D0DB5DF8D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Yeseva One" panose="00000500000000000000" charset="0"/>
      </a:defRPr>
    </a:lvl1pPr>
    <a:lvl2pPr marL="457200" algn="l" defTabSz="914400" rtl="0" eaLnBrk="1" latinLnBrk="0" hangingPunct="1">
      <a:defRPr sz="1200" kern="1200">
        <a:solidFill>
          <a:schemeClr val="tx1"/>
        </a:solidFill>
        <a:latin typeface="+mn-lt"/>
        <a:ea typeface="+mn-ea"/>
        <a:cs typeface="Yeseva One" panose="00000500000000000000" charset="0"/>
      </a:defRPr>
    </a:lvl2pPr>
    <a:lvl3pPr marL="914400" algn="l" defTabSz="914400" rtl="0" eaLnBrk="1" latinLnBrk="0" hangingPunct="1">
      <a:defRPr sz="1200" kern="1200">
        <a:solidFill>
          <a:schemeClr val="tx1"/>
        </a:solidFill>
        <a:latin typeface="+mn-lt"/>
        <a:ea typeface="+mn-ea"/>
        <a:cs typeface="Yeseva One" panose="00000500000000000000" charset="0"/>
      </a:defRPr>
    </a:lvl3pPr>
    <a:lvl4pPr marL="1371600" algn="l" defTabSz="914400" rtl="0" eaLnBrk="1" latinLnBrk="0" hangingPunct="1">
      <a:defRPr sz="1200" kern="1200">
        <a:solidFill>
          <a:schemeClr val="tx1"/>
        </a:solidFill>
        <a:latin typeface="+mn-lt"/>
        <a:ea typeface="+mn-ea"/>
        <a:cs typeface="Yeseva One" panose="00000500000000000000" charset="0"/>
      </a:defRPr>
    </a:lvl4pPr>
    <a:lvl5pPr marL="1828800" algn="l" defTabSz="914400" rtl="0" eaLnBrk="1" latinLnBrk="0" hangingPunct="1">
      <a:defRPr sz="1200" kern="1200">
        <a:solidFill>
          <a:schemeClr val="tx1"/>
        </a:solidFill>
        <a:latin typeface="+mn-lt"/>
        <a:ea typeface="+mn-ea"/>
        <a:cs typeface="Yeseva One" panose="00000500000000000000"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10</a:t>
            </a:fld>
            <a:endParaRPr lang="zh-CN" altLang="en-US"/>
          </a:p>
        </p:txBody>
      </p:sp>
    </p:spTree>
    <p:extLst>
      <p:ext uri="{BB962C8B-B14F-4D97-AF65-F5344CB8AC3E}">
        <p14:creationId xmlns:p14="http://schemas.microsoft.com/office/powerpoint/2010/main" val="23334411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11</a:t>
            </a:fld>
            <a:endParaRPr lang="zh-CN" altLang="en-US"/>
          </a:p>
        </p:txBody>
      </p:sp>
    </p:spTree>
    <p:extLst>
      <p:ext uri="{BB962C8B-B14F-4D97-AF65-F5344CB8AC3E}">
        <p14:creationId xmlns:p14="http://schemas.microsoft.com/office/powerpoint/2010/main" val="30464099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12</a:t>
            </a:fld>
            <a:endParaRPr lang="zh-CN" altLang="en-US"/>
          </a:p>
        </p:txBody>
      </p:sp>
    </p:spTree>
    <p:extLst>
      <p:ext uri="{BB962C8B-B14F-4D97-AF65-F5344CB8AC3E}">
        <p14:creationId xmlns:p14="http://schemas.microsoft.com/office/powerpoint/2010/main" val="25228025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390C9-E209-452A-AF2C-23D0DB5DF8D6}" type="slidenum">
              <a:rPr lang="zh-CN" altLang="en-US" smtClean="0"/>
              <a:t>13</a:t>
            </a:fld>
            <a:endParaRPr lang="zh-CN" altLang="en-US"/>
          </a:p>
        </p:txBody>
      </p:sp>
    </p:spTree>
    <p:extLst>
      <p:ext uri="{BB962C8B-B14F-4D97-AF65-F5344CB8AC3E}">
        <p14:creationId xmlns:p14="http://schemas.microsoft.com/office/powerpoint/2010/main" val="37396725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390C9-E209-452A-AF2C-23D0DB5DF8D6}" type="slidenum">
              <a:rPr lang="zh-CN" altLang="en-US" smtClean="0"/>
              <a:t>14</a:t>
            </a:fld>
            <a:endParaRPr lang="zh-CN" altLang="en-US"/>
          </a:p>
        </p:txBody>
      </p:sp>
    </p:spTree>
    <p:extLst>
      <p:ext uri="{BB962C8B-B14F-4D97-AF65-F5344CB8AC3E}">
        <p14:creationId xmlns:p14="http://schemas.microsoft.com/office/powerpoint/2010/main" val="26310099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390C9-E209-452A-AF2C-23D0DB5DF8D6}" type="slidenum">
              <a:rPr lang="zh-CN" altLang="en-US" smtClean="0"/>
              <a:t>15</a:t>
            </a:fld>
            <a:endParaRPr lang="zh-CN" altLang="en-US"/>
          </a:p>
        </p:txBody>
      </p:sp>
    </p:spTree>
    <p:extLst>
      <p:ext uri="{BB962C8B-B14F-4D97-AF65-F5344CB8AC3E}">
        <p14:creationId xmlns:p14="http://schemas.microsoft.com/office/powerpoint/2010/main" val="42547964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390C9-E209-452A-AF2C-23D0DB5DF8D6}" type="slidenum">
              <a:rPr lang="zh-CN" altLang="en-US" smtClean="0"/>
              <a:t>16</a:t>
            </a:fld>
            <a:endParaRPr lang="zh-CN" altLang="en-US"/>
          </a:p>
        </p:txBody>
      </p:sp>
    </p:spTree>
    <p:extLst>
      <p:ext uri="{BB962C8B-B14F-4D97-AF65-F5344CB8AC3E}">
        <p14:creationId xmlns:p14="http://schemas.microsoft.com/office/powerpoint/2010/main" val="27572164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18</a:t>
            </a:fld>
            <a:endParaRPr lang="zh-CN" altLang="en-US"/>
          </a:p>
        </p:txBody>
      </p:sp>
    </p:spTree>
    <p:extLst>
      <p:ext uri="{BB962C8B-B14F-4D97-AF65-F5344CB8AC3E}">
        <p14:creationId xmlns:p14="http://schemas.microsoft.com/office/powerpoint/2010/main" val="19640346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390C9-E209-452A-AF2C-23D0DB5DF8D6}" type="slidenum">
              <a:rPr lang="zh-CN" altLang="en-US" smtClean="0"/>
              <a:t>19</a:t>
            </a:fld>
            <a:endParaRPr lang="zh-CN" altLang="en-US"/>
          </a:p>
        </p:txBody>
      </p:sp>
    </p:spTree>
    <p:extLst>
      <p:ext uri="{BB962C8B-B14F-4D97-AF65-F5344CB8AC3E}">
        <p14:creationId xmlns:p14="http://schemas.microsoft.com/office/powerpoint/2010/main" val="1514914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2</a:t>
            </a:fld>
            <a:endParaRPr lang="zh-CN" altLang="en-US"/>
          </a:p>
        </p:txBody>
      </p:sp>
    </p:spTree>
    <p:extLst>
      <p:ext uri="{BB962C8B-B14F-4D97-AF65-F5344CB8AC3E}">
        <p14:creationId xmlns:p14="http://schemas.microsoft.com/office/powerpoint/2010/main" val="21320250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20</a:t>
            </a:fld>
            <a:endParaRPr lang="zh-CN" altLang="en-US"/>
          </a:p>
        </p:txBody>
      </p:sp>
    </p:spTree>
    <p:extLst>
      <p:ext uri="{BB962C8B-B14F-4D97-AF65-F5344CB8AC3E}">
        <p14:creationId xmlns:p14="http://schemas.microsoft.com/office/powerpoint/2010/main" val="26599964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21</a:t>
            </a:fld>
            <a:endParaRPr lang="zh-CN" altLang="en-US"/>
          </a:p>
        </p:txBody>
      </p:sp>
    </p:spTree>
    <p:extLst>
      <p:ext uri="{BB962C8B-B14F-4D97-AF65-F5344CB8AC3E}">
        <p14:creationId xmlns:p14="http://schemas.microsoft.com/office/powerpoint/2010/main" val="29795862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22</a:t>
            </a:fld>
            <a:endParaRPr lang="zh-CN" altLang="en-US"/>
          </a:p>
        </p:txBody>
      </p:sp>
    </p:spTree>
    <p:extLst>
      <p:ext uri="{BB962C8B-B14F-4D97-AF65-F5344CB8AC3E}">
        <p14:creationId xmlns:p14="http://schemas.microsoft.com/office/powerpoint/2010/main" val="14596154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23</a:t>
            </a:fld>
            <a:endParaRPr lang="zh-CN" altLang="en-US"/>
          </a:p>
        </p:txBody>
      </p:sp>
    </p:spTree>
    <p:extLst>
      <p:ext uri="{BB962C8B-B14F-4D97-AF65-F5344CB8AC3E}">
        <p14:creationId xmlns:p14="http://schemas.microsoft.com/office/powerpoint/2010/main" val="20544287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390C9-E209-452A-AF2C-23D0DB5DF8D6}" type="slidenum">
              <a:rPr lang="zh-CN" altLang="en-US" smtClean="0"/>
              <a:t>24</a:t>
            </a:fld>
            <a:endParaRPr lang="zh-CN" altLang="en-US"/>
          </a:p>
        </p:txBody>
      </p:sp>
    </p:spTree>
    <p:extLst>
      <p:ext uri="{BB962C8B-B14F-4D97-AF65-F5344CB8AC3E}">
        <p14:creationId xmlns:p14="http://schemas.microsoft.com/office/powerpoint/2010/main" val="35869487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25</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390C9-E209-452A-AF2C-23D0DB5DF8D6}" type="slidenum">
              <a:rPr lang="zh-CN" altLang="en-US" smtClean="0"/>
              <a:t>5</a:t>
            </a:fld>
            <a:endParaRPr lang="zh-CN" altLang="en-US"/>
          </a:p>
        </p:txBody>
      </p:sp>
    </p:spTree>
    <p:extLst>
      <p:ext uri="{BB962C8B-B14F-4D97-AF65-F5344CB8AC3E}">
        <p14:creationId xmlns:p14="http://schemas.microsoft.com/office/powerpoint/2010/main" val="8877385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390C9-E209-452A-AF2C-23D0DB5DF8D6}" type="slidenum">
              <a:rPr lang="zh-CN" altLang="en-US" smtClean="0"/>
              <a:t>6</a:t>
            </a:fld>
            <a:endParaRPr lang="zh-CN" altLang="en-US"/>
          </a:p>
        </p:txBody>
      </p:sp>
    </p:spTree>
    <p:extLst>
      <p:ext uri="{BB962C8B-B14F-4D97-AF65-F5344CB8AC3E}">
        <p14:creationId xmlns:p14="http://schemas.microsoft.com/office/powerpoint/2010/main" val="3890874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8</a:t>
            </a:fld>
            <a:endParaRPr lang="zh-CN" altLang="en-US"/>
          </a:p>
        </p:txBody>
      </p:sp>
    </p:spTree>
    <p:extLst>
      <p:ext uri="{BB962C8B-B14F-4D97-AF65-F5344CB8AC3E}">
        <p14:creationId xmlns:p14="http://schemas.microsoft.com/office/powerpoint/2010/main" val="2147010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07390C9-E209-452A-AF2C-23D0DB5DF8D6}" type="slidenum">
              <a:rPr lang="zh-CN" altLang="en-US" smtClean="0"/>
              <a:t>9</a:t>
            </a:fld>
            <a:endParaRPr lang="zh-CN" altLang="en-US"/>
          </a:p>
        </p:txBody>
      </p:sp>
    </p:spTree>
    <p:extLst>
      <p:ext uri="{BB962C8B-B14F-4D97-AF65-F5344CB8AC3E}">
        <p14:creationId xmlns:p14="http://schemas.microsoft.com/office/powerpoint/2010/main" val="34991749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32274D81-BE9C-4C9D-8371-8BC208C7A872}" type="datetimeFigureOut">
              <a:rPr lang="zh-CN" altLang="en-US" smtClean="0"/>
              <a:t>2023/1/10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D5F6FF-76A1-4CE1-A727-BAA53E4938F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2274D81-BE9C-4C9D-8371-8BC208C7A872}" type="datetimeFigureOut">
              <a:rPr lang="zh-CN" altLang="en-US" smtClean="0"/>
              <a:t>2023/1/10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D5F6FF-76A1-4CE1-A727-BAA53E4938F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2274D81-BE9C-4C9D-8371-8BC208C7A872}" type="datetimeFigureOut">
              <a:rPr lang="zh-CN" altLang="en-US" smtClean="0"/>
              <a:t>2023/1/10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D5F6FF-76A1-4CE1-A727-BAA53E4938F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2274D81-BE9C-4C9D-8371-8BC208C7A872}" type="datetimeFigureOut">
              <a:rPr lang="zh-CN" altLang="en-US" smtClean="0"/>
              <a:t>2023/1/10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D5F6FF-76A1-4CE1-A727-BAA53E4938F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32274D81-BE9C-4C9D-8371-8BC208C7A872}" type="datetimeFigureOut">
              <a:rPr lang="zh-CN" altLang="en-US" smtClean="0"/>
              <a:t>2023/1/10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ED5F6FF-76A1-4CE1-A727-BAA53E4938F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2274D81-BE9C-4C9D-8371-8BC208C7A872}" type="datetimeFigureOut">
              <a:rPr lang="zh-CN" altLang="en-US" smtClean="0"/>
              <a:t>2023/1/10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ED5F6FF-76A1-4CE1-A727-BAA53E4938F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2274D81-BE9C-4C9D-8371-8BC208C7A872}" type="datetimeFigureOut">
              <a:rPr lang="zh-CN" altLang="en-US" smtClean="0"/>
              <a:t>2023/1/10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ED5F6FF-76A1-4CE1-A727-BAA53E4938F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446856" y="330944"/>
            <a:ext cx="8229600" cy="349548"/>
          </a:xfrm>
        </p:spPr>
        <p:txBody>
          <a:bodyPr>
            <a:noAutofit/>
          </a:bodyPr>
          <a:lstStyle>
            <a:lvl1pPr algn="ctr">
              <a:defRPr sz="1400" b="1" i="0">
                <a:solidFill>
                  <a:schemeClr val="tx1">
                    <a:lumMod val="75000"/>
                    <a:lumOff val="25000"/>
                  </a:schemeClr>
                </a:solidFill>
                <a:latin typeface="Yeseva One" panose="00000500000000000000" charset="0"/>
                <a:ea typeface="Yeseva One" panose="00000500000000000000" charset="0"/>
              </a:defRPr>
            </a:lvl1pPr>
          </a:lstStyle>
          <a:p>
            <a:r>
              <a:rPr lang="zh-CN" altLang="en-US" dirty="0"/>
              <a:t>第一部分  点击此处输入您的标题</a:t>
            </a:r>
          </a:p>
        </p:txBody>
      </p:sp>
      <p:sp>
        <p:nvSpPr>
          <p:cNvPr id="3" name="日期占位符 2"/>
          <p:cNvSpPr>
            <a:spLocks noGrp="1"/>
          </p:cNvSpPr>
          <p:nvPr>
            <p:ph type="dt" sz="half" idx="10"/>
          </p:nvPr>
        </p:nvSpPr>
        <p:spPr/>
        <p:txBody>
          <a:bodyPr/>
          <a:lstStyle/>
          <a:p>
            <a:fld id="{32274D81-BE9C-4C9D-8371-8BC208C7A872}" type="datetimeFigureOut">
              <a:rPr lang="zh-CN" altLang="en-US" smtClean="0"/>
              <a:t>2023/1/10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ED5F6FF-76A1-4CE1-A727-BAA53E4938F6}" type="slidenum">
              <a:rPr lang="zh-CN" altLang="en-US" smtClean="0"/>
              <a:t>‹#›</a:t>
            </a:fld>
            <a:endParaRPr lang="zh-CN" altLang="en-US"/>
          </a:p>
        </p:txBody>
      </p:sp>
      <p:cxnSp>
        <p:nvCxnSpPr>
          <p:cNvPr id="17" name="直接连接符 16"/>
          <p:cNvCxnSpPr/>
          <p:nvPr userDrawn="1"/>
        </p:nvCxnSpPr>
        <p:spPr>
          <a:xfrm>
            <a:off x="515257" y="502568"/>
            <a:ext cx="3192647" cy="5237"/>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userDrawn="1"/>
        </p:nvCxnSpPr>
        <p:spPr>
          <a:xfrm>
            <a:off x="5436096" y="507805"/>
            <a:ext cx="3264655" cy="0"/>
          </a:xfrm>
          <a:prstGeom prst="line">
            <a:avLst/>
          </a:prstGeom>
          <a:ln w="12700">
            <a:solidFill>
              <a:schemeClr val="tx1">
                <a:lumMod val="75000"/>
                <a:lumOff val="25000"/>
              </a:schemeClr>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2274D81-BE9C-4C9D-8371-8BC208C7A872}" type="datetimeFigureOut">
              <a:rPr lang="zh-CN" altLang="en-US" smtClean="0"/>
              <a:t>2023/1/10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ED5F6FF-76A1-4CE1-A727-BAA53E4938F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2274D81-BE9C-4C9D-8371-8BC208C7A872}" type="datetimeFigureOut">
              <a:rPr lang="zh-CN" altLang="en-US" smtClean="0"/>
              <a:t>2023/1/10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ED5F6FF-76A1-4CE1-A727-BAA53E4938F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2274D81-BE9C-4C9D-8371-8BC208C7A872}" type="datetimeFigureOut">
              <a:rPr lang="zh-CN" altLang="en-US" smtClean="0"/>
              <a:t>2023/1/10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ED5F6FF-76A1-4CE1-A727-BAA53E4938F6}"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latin typeface="Yeseva One" panose="00000500000000000000" charset="0"/>
                <a:ea typeface="Yeseva One" panose="00000500000000000000" charset="0"/>
                <a:cs typeface="Yeseva One" panose="00000500000000000000" charset="0"/>
              </a:defRPr>
            </a:lvl1pPr>
          </a:lstStyle>
          <a:p>
            <a:fld id="{32274D81-BE9C-4C9D-8371-8BC208C7A872}" type="datetimeFigureOut">
              <a:rPr lang="zh-CN" altLang="en-US" smtClean="0"/>
              <a:t>2023/1/10</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latin typeface="Yeseva One" panose="00000500000000000000" charset="0"/>
                <a:ea typeface="Yeseva One" panose="00000500000000000000" charset="0"/>
                <a:cs typeface="Yeseva One" panose="00000500000000000000" charset="0"/>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latin typeface="Yeseva One" panose="00000500000000000000" charset="0"/>
                <a:ea typeface="Yeseva One" panose="00000500000000000000" charset="0"/>
                <a:cs typeface="Yeseva One" panose="00000500000000000000" charset="0"/>
              </a:defRPr>
            </a:lvl1pPr>
          </a:lstStyle>
          <a:p>
            <a:fld id="{EED5F6FF-76A1-4CE1-A727-BAA53E4938F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advTm="3000"/>
    </mc:Choice>
    <mc:Fallback xmlns="">
      <p:transition spd="slow" advTm="3000"/>
    </mc:Fallback>
  </mc:AlternateContent>
  <p:txStyles>
    <p:titleStyle>
      <a:lvl1pPr algn="ctr" defTabSz="914400" rtl="0" eaLnBrk="1" latinLnBrk="0" hangingPunct="1">
        <a:spcBef>
          <a:spcPct val="0"/>
        </a:spcBef>
        <a:buNone/>
        <a:defRPr sz="4400" kern="1200">
          <a:solidFill>
            <a:schemeClr val="tx1"/>
          </a:solidFill>
          <a:latin typeface="Yeseva One" panose="00000500000000000000" charset="0"/>
          <a:ea typeface="Yeseva One" panose="00000500000000000000" charset="0"/>
          <a:cs typeface="Yeseva One" panose="00000500000000000000" charset="0"/>
        </a:defRPr>
      </a:lvl1pPr>
    </p:titleStyle>
    <p:bodyStyle>
      <a:lvl1pPr marL="342900" indent="-342900" algn="l" defTabSz="914400" rtl="0" eaLnBrk="1" latinLnBrk="0" hangingPunct="1">
        <a:spcBef>
          <a:spcPct val="20000"/>
        </a:spcBef>
        <a:buFont typeface="Arial" panose="020B0604020202090204" pitchFamily="34" charset="0"/>
        <a:buChar char="•"/>
        <a:defRPr sz="3200" kern="1200">
          <a:solidFill>
            <a:schemeClr val="tx1"/>
          </a:solidFill>
          <a:latin typeface="Yeseva One" panose="00000500000000000000" charset="0"/>
          <a:ea typeface="Yeseva One" panose="00000500000000000000" charset="0"/>
          <a:cs typeface="Yeseva One" panose="00000500000000000000" charset="0"/>
        </a:defRPr>
      </a:lvl1pPr>
      <a:lvl2pPr marL="742950" indent="-285750" algn="l" defTabSz="914400" rtl="0" eaLnBrk="1" latinLnBrk="0" hangingPunct="1">
        <a:spcBef>
          <a:spcPct val="20000"/>
        </a:spcBef>
        <a:buFont typeface="Arial" panose="020B0604020202090204" pitchFamily="34" charset="0"/>
        <a:buChar char="–"/>
        <a:defRPr sz="2800" kern="1200">
          <a:solidFill>
            <a:schemeClr val="tx1"/>
          </a:solidFill>
          <a:latin typeface="Yeseva One" panose="00000500000000000000" charset="0"/>
          <a:ea typeface="Yeseva One" panose="00000500000000000000" charset="0"/>
          <a:cs typeface="Yeseva One" panose="00000500000000000000" charset="0"/>
        </a:defRPr>
      </a:lvl2pPr>
      <a:lvl3pPr marL="1143000" indent="-228600" algn="l" defTabSz="914400" rtl="0" eaLnBrk="1" latinLnBrk="0" hangingPunct="1">
        <a:spcBef>
          <a:spcPct val="20000"/>
        </a:spcBef>
        <a:buFont typeface="Arial" panose="020B0604020202090204" pitchFamily="34" charset="0"/>
        <a:buChar char="•"/>
        <a:defRPr sz="2400" kern="1200">
          <a:solidFill>
            <a:schemeClr val="tx1"/>
          </a:solidFill>
          <a:latin typeface="Yeseva One" panose="00000500000000000000" charset="0"/>
          <a:ea typeface="Yeseva One" panose="00000500000000000000" charset="0"/>
          <a:cs typeface="Yeseva One" panose="00000500000000000000" charset="0"/>
        </a:defRPr>
      </a:lvl3pPr>
      <a:lvl4pPr marL="1600200" indent="-228600" algn="l" defTabSz="914400" rtl="0" eaLnBrk="1" latinLnBrk="0" hangingPunct="1">
        <a:spcBef>
          <a:spcPct val="20000"/>
        </a:spcBef>
        <a:buFont typeface="Arial" panose="020B0604020202090204" pitchFamily="34" charset="0"/>
        <a:buChar char="–"/>
        <a:defRPr sz="2000" kern="1200">
          <a:solidFill>
            <a:schemeClr val="tx1"/>
          </a:solidFill>
          <a:latin typeface="Yeseva One" panose="00000500000000000000" charset="0"/>
          <a:ea typeface="Yeseva One" panose="00000500000000000000" charset="0"/>
          <a:cs typeface="Yeseva One" panose="00000500000000000000" charset="0"/>
        </a:defRPr>
      </a:lvl4pPr>
      <a:lvl5pPr marL="2057400" indent="-228600" algn="l" defTabSz="914400" rtl="0" eaLnBrk="1" latinLnBrk="0" hangingPunct="1">
        <a:spcBef>
          <a:spcPct val="20000"/>
        </a:spcBef>
        <a:buFont typeface="Arial" panose="020B0604020202090204" pitchFamily="34" charset="0"/>
        <a:buChar char="»"/>
        <a:defRPr sz="2000" kern="1200">
          <a:solidFill>
            <a:schemeClr val="tx1"/>
          </a:solidFill>
          <a:latin typeface="Yeseva One" panose="00000500000000000000" charset="0"/>
          <a:ea typeface="Yeseva One" panose="00000500000000000000" charset="0"/>
          <a:cs typeface="Yeseva One" panose="00000500000000000000" charset="0"/>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9" name="文本框 8"/>
          <p:cNvSpPr txBox="1"/>
          <p:nvPr/>
        </p:nvSpPr>
        <p:spPr>
          <a:xfrm>
            <a:off x="251520" y="2067694"/>
            <a:ext cx="8568952" cy="1754326"/>
          </a:xfrm>
          <a:prstGeom prst="rect">
            <a:avLst/>
          </a:prstGeom>
          <a:noFill/>
        </p:spPr>
        <p:txBody>
          <a:bodyPr wrap="square" rtlCol="0">
            <a:spAutoFit/>
          </a:bodyPr>
          <a:lstStyle/>
          <a:p>
            <a:pPr algn="just"/>
            <a:r>
              <a:rPr lang="en-US" sz="3600" b="1" dirty="0">
                <a:solidFill>
                  <a:srgbClr val="EDAD00"/>
                </a:solidFill>
                <a:effectLst>
                  <a:outerShdw blurRad="38100" dist="38100" dir="2700000" algn="tl">
                    <a:srgbClr val="000000">
                      <a:alpha val="43137"/>
                    </a:srgbClr>
                  </a:outerShdw>
                </a:effectLst>
                <a:highlight>
                  <a:srgbClr val="000000"/>
                </a:highlight>
                <a:latin typeface="Montserrat SemiBold" panose="00000700000000000000" pitchFamily="2" charset="0"/>
                <a:ea typeface="Yeseva One" panose="00000500000000000000" charset="0"/>
                <a:cs typeface="Yeseva One" panose="00000500000000000000" charset="0"/>
                <a:sym typeface="Arial" panose="020B0604020202090204"/>
              </a:rPr>
              <a:t>KHẢO SÁT PHÂN ĐOẠN ẢNH DỰA VÀO SUPERPIXEL VÀ ỨNG DỤNG TRONG PHÂN ĐOẠN ẢNH Y KHOA</a:t>
            </a:r>
          </a:p>
        </p:txBody>
      </p:sp>
    </p:spTree>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iterate type="lt">
                                    <p:tmPct val="10000"/>
                                  </p:iterate>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style.rotation</p:attrName>
                                        </p:attrNameLst>
                                      </p:cBhvr>
                                      <p:tavLst>
                                        <p:tav tm="0">
                                          <p:val>
                                            <p:fltVal val="360"/>
                                          </p:val>
                                        </p:tav>
                                        <p:tav tm="100000">
                                          <p:val>
                                            <p:fltVal val="0"/>
                                          </p:val>
                                        </p:tav>
                                      </p:tavLst>
                                    </p:anim>
                                    <p:animEffect transition="in" filter="fade">
                                      <p:cBhvr>
                                        <p:cTn id="10" dur="1000"/>
                                        <p:tgtEl>
                                          <p:spTgt spid="9"/>
                                        </p:tgtEl>
                                      </p:cBhvr>
                                    </p:animEffect>
                                  </p:childTnLst>
                                </p:cTn>
                              </p:par>
                              <p:par>
                                <p:cTn id="11" presetID="23" presetClass="entr" presetSubtype="528" fill="hold" grpId="1" nodeType="withEffect">
                                  <p:stCondLst>
                                    <p:cond delay="0"/>
                                  </p:stCondLst>
                                  <p:iterate type="lt">
                                    <p:tmPct val="10000"/>
                                  </p:iterate>
                                  <p:childTnLst>
                                    <p:set>
                                      <p:cBhvr>
                                        <p:cTn id="12" dur="1" fill="hold">
                                          <p:stCondLst>
                                            <p:cond delay="0"/>
                                          </p:stCondLst>
                                        </p:cTn>
                                        <p:tgtEl>
                                          <p:spTgt spid="9"/>
                                        </p:tgtEl>
                                        <p:attrNameLst>
                                          <p:attrName>style.visibility</p:attrName>
                                        </p:attrNameLst>
                                      </p:cBhvr>
                                      <p:to>
                                        <p:strVal val="visible"/>
                                      </p:to>
                                    </p:set>
                                    <p:anim calcmode="lin" valueType="num">
                                      <p:cBhvr>
                                        <p:cTn id="13" dur="1000" fill="hold"/>
                                        <p:tgtEl>
                                          <p:spTgt spid="9"/>
                                        </p:tgtEl>
                                        <p:attrNameLst>
                                          <p:attrName>ppt_w</p:attrName>
                                        </p:attrNameLst>
                                      </p:cBhvr>
                                      <p:tavLst>
                                        <p:tav tm="0">
                                          <p:val>
                                            <p:fltVal val="0"/>
                                          </p:val>
                                        </p:tav>
                                        <p:tav tm="100000">
                                          <p:val>
                                            <p:strVal val="#ppt_w"/>
                                          </p:val>
                                        </p:tav>
                                      </p:tavLst>
                                    </p:anim>
                                    <p:anim calcmode="lin" valueType="num">
                                      <p:cBhvr>
                                        <p:cTn id="14" dur="1000" fill="hold"/>
                                        <p:tgtEl>
                                          <p:spTgt spid="9"/>
                                        </p:tgtEl>
                                        <p:attrNameLst>
                                          <p:attrName>ppt_h</p:attrName>
                                        </p:attrNameLst>
                                      </p:cBhvr>
                                      <p:tavLst>
                                        <p:tav tm="0">
                                          <p:val>
                                            <p:fltVal val="0"/>
                                          </p:val>
                                        </p:tav>
                                        <p:tav tm="100000">
                                          <p:val>
                                            <p:strVal val="#ppt_h"/>
                                          </p:val>
                                        </p:tav>
                                      </p:tavLst>
                                    </p:anim>
                                    <p:anim calcmode="lin" valueType="num">
                                      <p:cBhvr>
                                        <p:cTn id="15" dur="1000" fill="hold"/>
                                        <p:tgtEl>
                                          <p:spTgt spid="9"/>
                                        </p:tgtEl>
                                        <p:attrNameLst>
                                          <p:attrName>ppt_x</p:attrName>
                                        </p:attrNameLst>
                                      </p:cBhvr>
                                      <p:tavLst>
                                        <p:tav tm="0">
                                          <p:val>
                                            <p:fltVal val="0.5"/>
                                          </p:val>
                                        </p:tav>
                                        <p:tav tm="100000">
                                          <p:val>
                                            <p:strVal val="#ppt_x"/>
                                          </p:val>
                                        </p:tav>
                                      </p:tavLst>
                                    </p:anim>
                                    <p:anim calcmode="lin" valueType="num">
                                      <p:cBhvr>
                                        <p:cTn id="16" dur="1000" fill="hold"/>
                                        <p:tgtEl>
                                          <p:spTgt spid="9"/>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矩形 68"/>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70" name="文本框 69"/>
          <p:cNvSpPr txBox="1"/>
          <p:nvPr/>
        </p:nvSpPr>
        <p:spPr>
          <a:xfrm>
            <a:off x="370531" y="287284"/>
            <a:ext cx="3033010"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PHÁT BIỂU BÀI TOÁN</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 name="TextBox 5">
            <a:extLst>
              <a:ext uri="{FF2B5EF4-FFF2-40B4-BE49-F238E27FC236}">
                <a16:creationId xmlns:a16="http://schemas.microsoft.com/office/drawing/2014/main" id="{01F4E9FA-D78C-53CA-4C98-235FBEBAB6E5}"/>
              </a:ext>
            </a:extLst>
          </p:cNvPr>
          <p:cNvSpPr txBox="1"/>
          <p:nvPr/>
        </p:nvSpPr>
        <p:spPr>
          <a:xfrm>
            <a:off x="51120" y="788811"/>
            <a:ext cx="3787253" cy="367665"/>
          </a:xfrm>
          <a:prstGeom prst="rect">
            <a:avLst/>
          </a:prstGeom>
          <a:noFill/>
        </p:spPr>
        <p:txBody>
          <a:bodyPr wrap="square" rtlCol="0">
            <a:spAutoFit/>
          </a:bodyPr>
          <a:lstStyle/>
          <a:p>
            <a:pPr>
              <a:lnSpc>
                <a:spcPts val="2250"/>
              </a:lnSpc>
            </a:pPr>
            <a:r>
              <a:rPr lang="en-GB"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ĐÓNG GÓP</a:t>
            </a:r>
            <a:endPar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 name="TextBox 14">
            <a:extLst>
              <a:ext uri="{FF2B5EF4-FFF2-40B4-BE49-F238E27FC236}">
                <a16:creationId xmlns:a16="http://schemas.microsoft.com/office/drawing/2014/main" id="{6690D715-DE1D-AC88-E56C-49AC08C7E75B}"/>
              </a:ext>
            </a:extLst>
          </p:cNvPr>
          <p:cNvSpPr txBox="1"/>
          <p:nvPr/>
        </p:nvSpPr>
        <p:spPr>
          <a:xfrm>
            <a:off x="179512" y="1740753"/>
            <a:ext cx="8640960" cy="2769989"/>
          </a:xfrm>
          <a:prstGeom prst="rect">
            <a:avLst/>
          </a:prstGeom>
          <a:noFill/>
        </p:spPr>
        <p:txBody>
          <a:bodyPr wrap="square" lIns="0" tIns="0" rIns="0" bIns="0">
            <a:spAutoFit/>
          </a:bodyPr>
          <a:lstStyle/>
          <a:p>
            <a:pPr marL="342900" indent="-342900">
              <a:buFont typeface="Arial" panose="020B0604020202020204" pitchFamily="34" charset="0"/>
              <a:buChar char="•"/>
            </a:pPr>
            <a:r>
              <a:rPr lang="vi-VN" dirty="0">
                <a:latin typeface="Times New Roman" panose="02020603050405020304" pitchFamily="18" charset="0"/>
                <a:cs typeface="Times New Roman" panose="02020603050405020304" pitchFamily="18" charset="0"/>
              </a:rPr>
              <a:t>Việc phân đoạn ảnh dựa vào superpixel và ứng dụng vào y khoa là một thử thách quan trọng trong việc bảo vệ sức khỏe cũng như nhận diện bệnh của mỗi người, đòi hỏi phải có sự hiểu biết về cấu trúc, kết cấu, chi tiết của ảnh để mỗi người dễ dàng nhìn thấy.</a:t>
            </a:r>
            <a:endParaRPr lang="en-GB"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vi-VN"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vi-VN" dirty="0">
                <a:latin typeface="Times New Roman" panose="02020603050405020304" pitchFamily="18" charset="0"/>
                <a:cs typeface="Times New Roman" panose="02020603050405020304" pitchFamily="18" charset="0"/>
              </a:rPr>
              <a:t>Vì vậy, trong báo cáo này chúng em sẽ trình bày các kỹ thuật phân đoạn ảnh dựa vào superpixel , tóm tắt, so sánh và chỉ ra các ưu điểm, nhược điểm của một số thuật toán. Từ đó, có thể giúp mọi người có cái nhìn tổng quát về các phương pháp để áp dụng vào y khoa. Ngoài ra, có thể lấy làm tài liệu để tham khảo cho việc lựa chọn ra kỹ thuật phù hợp cho quá trình nghiên cứu của mình hoặc dung để cãi tiến kỹ thuật.</a:t>
            </a:r>
          </a:p>
        </p:txBody>
      </p:sp>
    </p:spTree>
    <p:extLst>
      <p:ext uri="{BB962C8B-B14F-4D97-AF65-F5344CB8AC3E}">
        <p14:creationId xmlns:p14="http://schemas.microsoft.com/office/powerpoint/2010/main" val="3159566487"/>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checkerboard(across)">
                                      <p:cBhvr>
                                        <p:cTn id="7" dur="500"/>
                                        <p:tgtEl>
                                          <p:spTgt spid="7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69"/>
                                        </p:tgtEl>
                                        <p:attrNameLst>
                                          <p:attrName>style.visibility</p:attrName>
                                        </p:attrNameLst>
                                      </p:cBhvr>
                                      <p:to>
                                        <p:strVal val="visible"/>
                                      </p:to>
                                    </p:set>
                                    <p:animEffect transition="in" filter="checkerboard(across)">
                                      <p:cBhvr>
                                        <p:cTn id="11" dur="500"/>
                                        <p:tgtEl>
                                          <p:spTgt spid="69"/>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p:bldP spid="2"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矩形 68"/>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70" name="文本框 69"/>
          <p:cNvSpPr txBox="1"/>
          <p:nvPr/>
        </p:nvSpPr>
        <p:spPr>
          <a:xfrm>
            <a:off x="370531" y="287284"/>
            <a:ext cx="3033010"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PHÁT BIỂU BÀI TOÁN</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 name="TextBox 5">
            <a:extLst>
              <a:ext uri="{FF2B5EF4-FFF2-40B4-BE49-F238E27FC236}">
                <a16:creationId xmlns:a16="http://schemas.microsoft.com/office/drawing/2014/main" id="{01F4E9FA-D78C-53CA-4C98-235FBEBAB6E5}"/>
              </a:ext>
            </a:extLst>
          </p:cNvPr>
          <p:cNvSpPr txBox="1"/>
          <p:nvPr/>
        </p:nvSpPr>
        <p:spPr>
          <a:xfrm>
            <a:off x="51120" y="788811"/>
            <a:ext cx="3787253" cy="367665"/>
          </a:xfrm>
          <a:prstGeom prst="rect">
            <a:avLst/>
          </a:prstGeom>
          <a:noFill/>
        </p:spPr>
        <p:txBody>
          <a:bodyPr wrap="square" rtlCol="0">
            <a:spAutoFit/>
          </a:bodyPr>
          <a:lstStyle/>
          <a:p>
            <a:pPr>
              <a:lnSpc>
                <a:spcPts val="2250"/>
              </a:lnSpc>
            </a:pP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THÁCH THỨC</a:t>
            </a:r>
          </a:p>
        </p:txBody>
      </p:sp>
      <p:sp>
        <p:nvSpPr>
          <p:cNvPr id="4" name="TextBox 14">
            <a:extLst>
              <a:ext uri="{FF2B5EF4-FFF2-40B4-BE49-F238E27FC236}">
                <a16:creationId xmlns:a16="http://schemas.microsoft.com/office/drawing/2014/main" id="{6690D715-DE1D-AC88-E56C-49AC08C7E75B}"/>
              </a:ext>
            </a:extLst>
          </p:cNvPr>
          <p:cNvSpPr txBox="1"/>
          <p:nvPr/>
        </p:nvSpPr>
        <p:spPr>
          <a:xfrm>
            <a:off x="179512" y="1779662"/>
            <a:ext cx="8640960" cy="2215991"/>
          </a:xfrm>
          <a:prstGeom prst="rect">
            <a:avLst/>
          </a:prstGeom>
          <a:noFill/>
        </p:spPr>
        <p:txBody>
          <a:bodyPr wrap="square" lIns="0" tIns="0" rIns="0" bIns="0">
            <a:spAutoFit/>
          </a:bodyPr>
          <a:lstStyle/>
          <a:p>
            <a:pPr marL="342900" indent="-342900">
              <a:buFont typeface="Arial" panose="020B0604020202020204" pitchFamily="34" charset="0"/>
              <a:buChar char="•"/>
            </a:pPr>
            <a:r>
              <a:rPr lang="en-GB" dirty="0" err="1">
                <a:latin typeface="Times New Roman" panose="02020603050405020304" pitchFamily="18" charset="0"/>
                <a:cs typeface="Times New Roman" panose="02020603050405020304" pitchFamily="18" charset="0"/>
              </a:rPr>
              <a:t>Kết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quả</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xử</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lý</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chưa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đạt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được</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chính</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xác</a:t>
            </a:r>
            <a:r>
              <a:rPr lang="en-GB" dirty="0">
                <a:latin typeface="Times New Roman" panose="02020603050405020304" pitchFamily="18" charset="0"/>
                <a:cs typeface="Times New Roman" panose="02020603050405020304" pitchFamily="18" charset="0"/>
              </a:rPr>
              <a:t> 100%</a:t>
            </a:r>
          </a:p>
          <a:p>
            <a:pPr marL="342900" indent="-342900">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GB" dirty="0" err="1">
                <a:latin typeface="Times New Roman" panose="02020603050405020304" pitchFamily="18" charset="0"/>
                <a:cs typeface="Times New Roman" panose="02020603050405020304" pitchFamily="18" charset="0"/>
              </a:rPr>
              <a:t>Phải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có</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người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chuyên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môn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để</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có</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thể</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đồng</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thời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kiểm</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tra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lại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kết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quả</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để</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cho</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ra</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kết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quả</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cuối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cùng</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chính</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xác</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nhất</a:t>
            </a:r>
            <a:endParaRPr lang="en-GB"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GB" dirty="0" err="1">
                <a:latin typeface="Times New Roman" panose="02020603050405020304" pitchFamily="18" charset="0"/>
                <a:cs typeface="Times New Roman" panose="02020603050405020304" pitchFamily="18" charset="0"/>
              </a:rPr>
              <a:t>Tốc</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độ</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xử</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lý</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còn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chậm</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và</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phải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huấn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luyện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thuật</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toán</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trước</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khi</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áp</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dụng</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vào</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thực</a:t>
            </a:r>
            <a:r>
              <a:rPr lang="en-GB" dirty="0">
                <a:latin typeface="Times New Roman" panose="02020603050405020304" pitchFamily="18" charset="0"/>
                <a:cs typeface="Times New Roman" panose="02020603050405020304" pitchFamily="18" charset="0"/>
              </a:rPr>
              <a:t> </a:t>
            </a:r>
            <a:r>
              <a:rPr lang="en-GB" dirty="0" err="1">
                <a:latin typeface="Times New Roman" panose="02020603050405020304" pitchFamily="18" charset="0"/>
                <a:cs typeface="Times New Roman" panose="02020603050405020304" pitchFamily="18" charset="0"/>
              </a:rPr>
              <a:t>tế</a:t>
            </a:r>
            <a:r>
              <a:rPr lang="en-GB"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577015643"/>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checkerboard(across)">
                                      <p:cBhvr>
                                        <p:cTn id="7" dur="500"/>
                                        <p:tgtEl>
                                          <p:spTgt spid="7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69"/>
                                        </p:tgtEl>
                                        <p:attrNameLst>
                                          <p:attrName>style.visibility</p:attrName>
                                        </p:attrNameLst>
                                      </p:cBhvr>
                                      <p:to>
                                        <p:strVal val="visible"/>
                                      </p:to>
                                    </p:set>
                                    <p:animEffect transition="in" filter="checkerboard(across)">
                                      <p:cBhvr>
                                        <p:cTn id="11" dur="500"/>
                                        <p:tgtEl>
                                          <p:spTgt spid="69"/>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p:bldP spid="2"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5" name="椭圆 4"/>
          <p:cNvSpPr/>
          <p:nvPr/>
        </p:nvSpPr>
        <p:spPr>
          <a:xfrm>
            <a:off x="3897388" y="1347614"/>
            <a:ext cx="1190072" cy="1190072"/>
          </a:xfrm>
          <a:prstGeom prst="ellipse">
            <a:avLst/>
          </a:prstGeom>
          <a:noFill/>
          <a:ln w="76200">
            <a:solidFill>
              <a:srgbClr val="EDA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rgbClr val="EDAD00"/>
                </a:solidFill>
                <a:latin typeface="Yeseva One" panose="00000500000000000000" charset="0"/>
                <a:ea typeface="Yeseva One" panose="00000500000000000000" charset="0"/>
                <a:cs typeface="Yeseva One" panose="00000500000000000000" charset="0"/>
                <a:sym typeface="Arial" panose="020B0604020202090204"/>
              </a:rPr>
              <a:t>03</a:t>
            </a:r>
          </a:p>
        </p:txBody>
      </p:sp>
      <p:sp>
        <p:nvSpPr>
          <p:cNvPr id="6" name="TextBox 5"/>
          <p:cNvSpPr txBox="1"/>
          <p:nvPr/>
        </p:nvSpPr>
        <p:spPr>
          <a:xfrm>
            <a:off x="1119078" y="2605912"/>
            <a:ext cx="6905865" cy="742511"/>
          </a:xfrm>
          <a:prstGeom prst="rect">
            <a:avLst/>
          </a:prstGeom>
          <a:noFill/>
        </p:spPr>
        <p:txBody>
          <a:bodyPr wrap="none" rtlCol="0">
            <a:spAutoFit/>
          </a:bodyPr>
          <a:lstStyle/>
          <a:p>
            <a:pPr algn="ctr">
              <a:lnSpc>
                <a:spcPct val="150000"/>
              </a:lnSpc>
            </a:pPr>
            <a:r>
              <a:rPr lang="en-GB" altLang="zh-CN" sz="3200" b="1" dirty="0">
                <a:effectLst>
                  <a:outerShdw blurRad="38100" dist="38100" dir="2700000" algn="tl">
                    <a:srgbClr val="000000">
                      <a:alpha val="43137"/>
                    </a:srgbClr>
                  </a:outerShdw>
                </a:effectLst>
                <a:highlight>
                  <a:srgbClr val="FFFF00"/>
                </a:highlight>
                <a:latin typeface="Times New Roman" panose="02020603050405020304" pitchFamily="18" charset="0"/>
                <a:ea typeface="Yeseva One" panose="00000500000000000000" charset="0"/>
                <a:cs typeface="Times New Roman" panose="02020603050405020304" pitchFamily="18" charset="0"/>
                <a:sym typeface="Arial" panose="020B0604020202090204"/>
              </a:rPr>
              <a:t>CÁC PHƯƠNG PHÁP SUPERPIXEL</a:t>
            </a:r>
            <a:endParaRPr lang="en-US" altLang="zh-CN" sz="3200" b="1" dirty="0">
              <a:effectLst>
                <a:outerShdw blurRad="38100" dist="38100" dir="2700000" algn="tl">
                  <a:srgbClr val="000000">
                    <a:alpha val="43137"/>
                  </a:srgbClr>
                </a:outerShdw>
              </a:effectLst>
              <a:highlight>
                <a:srgbClr val="FFFF00"/>
              </a:highlight>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Tree>
    <p:extLst>
      <p:ext uri="{BB962C8B-B14F-4D97-AF65-F5344CB8AC3E}">
        <p14:creationId xmlns:p14="http://schemas.microsoft.com/office/powerpoint/2010/main" val="2088839824"/>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anim calcmode="lin" valueType="num">
                                      <p:cBhvr>
                                        <p:cTn id="14" dur="500" fill="hold"/>
                                        <p:tgtEl>
                                          <p:spTgt spid="6"/>
                                        </p:tgtEl>
                                        <p:attrNameLst>
                                          <p:attrName>ppt_x</p:attrName>
                                        </p:attrNameLst>
                                      </p:cBhvr>
                                      <p:tavLst>
                                        <p:tav tm="0">
                                          <p:val>
                                            <p:strVal val="#ppt_x"/>
                                          </p:val>
                                        </p:tav>
                                        <p:tav tm="100000">
                                          <p:val>
                                            <p:strVal val="#ppt_x"/>
                                          </p:val>
                                        </p:tav>
                                      </p:tavLst>
                                    </p:anim>
                                    <p:anim calcmode="lin" valueType="num">
                                      <p:cBhvr>
                                        <p:cTn id="15"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0" y="287284"/>
            <a:ext cx="5724128"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5" name="文本框 44"/>
          <p:cNvSpPr txBox="1"/>
          <p:nvPr/>
        </p:nvSpPr>
        <p:spPr>
          <a:xfrm>
            <a:off x="206129" y="298877"/>
            <a:ext cx="4610108"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CÁC PHƯƠNG PHÁP SUPERPIXER</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 name="TextBox 5">
            <a:extLst>
              <a:ext uri="{FF2B5EF4-FFF2-40B4-BE49-F238E27FC236}">
                <a16:creationId xmlns:a16="http://schemas.microsoft.com/office/drawing/2014/main" id="{86B5226E-2276-0F04-37E6-AE5318F128D2}"/>
              </a:ext>
            </a:extLst>
          </p:cNvPr>
          <p:cNvSpPr txBox="1"/>
          <p:nvPr/>
        </p:nvSpPr>
        <p:spPr>
          <a:xfrm>
            <a:off x="51120" y="788811"/>
            <a:ext cx="3787253" cy="367665"/>
          </a:xfrm>
          <a:prstGeom prst="rect">
            <a:avLst/>
          </a:prstGeom>
          <a:noFill/>
        </p:spPr>
        <p:txBody>
          <a:bodyPr wrap="square" rtlCol="0">
            <a:spAutoFit/>
          </a:bodyPr>
          <a:lstStyle/>
          <a:p>
            <a:pPr>
              <a:lnSpc>
                <a:spcPts val="2250"/>
              </a:lnSpc>
            </a:pP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Phương</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pháp</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superpixels</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cổ</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điển</a:t>
            </a:r>
            <a:endPar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5" name="TextBox 14">
            <a:extLst>
              <a:ext uri="{FF2B5EF4-FFF2-40B4-BE49-F238E27FC236}">
                <a16:creationId xmlns:a16="http://schemas.microsoft.com/office/drawing/2014/main" id="{158215F8-689B-B24B-02E0-1CE727AABA4E}"/>
              </a:ext>
            </a:extLst>
          </p:cNvPr>
          <p:cNvSpPr txBox="1"/>
          <p:nvPr/>
        </p:nvSpPr>
        <p:spPr>
          <a:xfrm>
            <a:off x="179512" y="1851670"/>
            <a:ext cx="8784976" cy="2195473"/>
          </a:xfrm>
          <a:prstGeom prst="rect">
            <a:avLst/>
          </a:prstGeom>
          <a:noFill/>
        </p:spPr>
        <p:txBody>
          <a:bodyPr wrap="square" lIns="0" tIns="0" rIns="0" bIns="0">
            <a:spAutoFit/>
          </a:bodyPr>
          <a:lstStyle/>
          <a:p>
            <a:pPr marL="285750" indent="-285750" rtl="0" fontAlgn="base">
              <a:spcBef>
                <a:spcPts val="0"/>
              </a:spcBef>
              <a:spcAft>
                <a:spcPts val="1000"/>
              </a:spcAft>
              <a:buFont typeface="Arial" panose="020B0604020202020204" pitchFamily="34" charset="0"/>
              <a:buChar char="•"/>
            </a:pPr>
            <a:r>
              <a:rPr lang="vi-VN" sz="1800" b="1" i="0" u="none" strike="noStrike" dirty="0">
                <a:solidFill>
                  <a:srgbClr val="F46524"/>
                </a:solidFill>
                <a:effectLst/>
                <a:latin typeface="Times New Roman" panose="02020603050405020304" pitchFamily="18" charset="0"/>
                <a:cs typeface="Times New Roman" panose="02020603050405020304" pitchFamily="18" charset="0"/>
              </a:rPr>
              <a:t>GRAPH-BASED ALGORITHMS</a:t>
            </a:r>
            <a:br>
              <a:rPr lang="vi-VN" sz="1800" b="0" i="0" u="none" strike="noStrike" dirty="0">
                <a:solidFill>
                  <a:srgbClr val="000000"/>
                </a:solidFill>
                <a:effectLst/>
                <a:latin typeface="Times New Roman" panose="02020603050405020304" pitchFamily="18" charset="0"/>
                <a:cs typeface="Times New Roman" panose="02020603050405020304" pitchFamily="18" charset="0"/>
              </a:rPr>
            </a:br>
            <a:r>
              <a:rPr lang="vi-VN" sz="1800" b="0" i="0" u="none" strike="noStrike" dirty="0">
                <a:solidFill>
                  <a:srgbClr val="000000"/>
                </a:solidFill>
                <a:effectLst/>
                <a:latin typeface="Times New Roman" panose="02020603050405020304" pitchFamily="18" charset="0"/>
                <a:cs typeface="Times New Roman" panose="02020603050405020304" pitchFamily="18" charset="0"/>
              </a:rPr>
              <a:t>Tiếp cận dựa trên đồ thị để tạo siêu pixel xử lý từng pixel dưới dạng một nút trong biểu đồ</a:t>
            </a:r>
            <a:endParaRPr lang="vi-VN" sz="1800" b="1" i="0" u="none" strike="noStrike" dirty="0">
              <a:solidFill>
                <a:srgbClr val="F46524"/>
              </a:solidFill>
              <a:effectLst/>
              <a:latin typeface="Times New Roman" panose="02020603050405020304" pitchFamily="18" charset="0"/>
              <a:cs typeface="Times New Roman" panose="02020603050405020304" pitchFamily="18" charset="0"/>
            </a:endParaRPr>
          </a:p>
          <a:p>
            <a:pPr marL="285750" indent="-285750" rtl="0" fontAlgn="base">
              <a:spcBef>
                <a:spcPts val="0"/>
              </a:spcBef>
              <a:spcAft>
                <a:spcPts val="1000"/>
              </a:spcAft>
              <a:buFont typeface="Arial" panose="020B0604020202020204" pitchFamily="34" charset="0"/>
              <a:buChar char="•"/>
            </a:pPr>
            <a:r>
              <a:rPr lang="vi-VN" sz="1800" b="1" i="0" u="none" strike="noStrike" dirty="0">
                <a:solidFill>
                  <a:srgbClr val="F46524"/>
                </a:solidFill>
                <a:effectLst/>
                <a:latin typeface="Times New Roman" panose="02020603050405020304" pitchFamily="18" charset="0"/>
                <a:cs typeface="Times New Roman" panose="02020603050405020304" pitchFamily="18" charset="0"/>
              </a:rPr>
              <a:t>GRADIENT-ASCENT-BASED ALGORITHMS </a:t>
            </a:r>
            <a:br>
              <a:rPr lang="vi-VN" sz="1800" b="0" i="0" u="none" strike="noStrike" dirty="0">
                <a:solidFill>
                  <a:srgbClr val="000000"/>
                </a:solidFill>
                <a:effectLst/>
                <a:latin typeface="Times New Roman" panose="02020603050405020304" pitchFamily="18" charset="0"/>
                <a:cs typeface="Times New Roman" panose="02020603050405020304" pitchFamily="18" charset="0"/>
              </a:rPr>
            </a:br>
            <a:r>
              <a:rPr lang="vi-VN" sz="1800" b="0" i="0" u="none" strike="noStrike" dirty="0">
                <a:solidFill>
                  <a:srgbClr val="000000"/>
                </a:solidFill>
                <a:effectLst/>
                <a:latin typeface="Times New Roman" panose="02020603050405020304" pitchFamily="18" charset="0"/>
                <a:cs typeface="Times New Roman" panose="02020603050405020304" pitchFamily="18" charset="0"/>
              </a:rPr>
              <a:t>Tăng dần độ dốc lặp đi lặp lại tinh chỉnh các cụm cho đến khi một số tiêu chí hội tụ được đáp ứng để tạo thành các siêu pixel</a:t>
            </a:r>
            <a:endParaRPr lang="en-US" sz="1800" b="0" i="0" u="none" strike="noStrike" dirty="0">
              <a:solidFill>
                <a:srgbClr val="000000"/>
              </a:solidFill>
              <a:effectLst/>
              <a:latin typeface="Times New Roman" panose="02020603050405020304" pitchFamily="18" charset="0"/>
              <a:cs typeface="Times New Roman" panose="02020603050405020304" pitchFamily="18" charset="0"/>
            </a:endParaRPr>
          </a:p>
          <a:p>
            <a:br>
              <a:rPr lang="vi-VN" dirty="0">
                <a:latin typeface="Times New Roman" panose="02020603050405020304" pitchFamily="18" charset="0"/>
                <a:cs typeface="Times New Roman" panose="02020603050405020304" pitchFamily="18" charset="0"/>
              </a:rPr>
            </a:br>
            <a:endParaRPr lang="vi-VN" sz="1800" b="1" i="0" u="none" strike="noStrike" dirty="0">
              <a:solidFill>
                <a:srgbClr val="F46524"/>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09654355"/>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checkerboard(across)">
                                      <p:cBhvr>
                                        <p:cTn id="7" dur="500"/>
                                        <p:tgtEl>
                                          <p:spTgt spid="45"/>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checkerboard(across)">
                                      <p:cBhvr>
                                        <p:cTn id="11" dur="500"/>
                                        <p:tgtEl>
                                          <p:spTgt spid="41"/>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anim calcmode="lin" valueType="num">
                                      <p:cBhvr>
                                        <p:cTn id="16" dur="500" fill="hold"/>
                                        <p:tgtEl>
                                          <p:spTgt spid="4"/>
                                        </p:tgtEl>
                                        <p:attrNameLst>
                                          <p:attrName>ppt_x</p:attrName>
                                        </p:attrNameLst>
                                      </p:cBhvr>
                                      <p:tavLst>
                                        <p:tav tm="0">
                                          <p:val>
                                            <p:strVal val="#ppt_x"/>
                                          </p:val>
                                        </p:tav>
                                        <p:tav tm="100000">
                                          <p:val>
                                            <p:strVal val="#ppt_x"/>
                                          </p:val>
                                        </p:tav>
                                      </p:tavLst>
                                    </p:anim>
                                    <p:anim calcmode="lin" valueType="num">
                                      <p:cBhvr>
                                        <p:cTn id="17" dur="500" fill="hold"/>
                                        <p:tgtEl>
                                          <p:spTgt spid="4"/>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5" grpId="0"/>
      <p:bldP spid="4"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0" y="287284"/>
            <a:ext cx="5724128"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5" name="文本框 44"/>
          <p:cNvSpPr txBox="1"/>
          <p:nvPr/>
        </p:nvSpPr>
        <p:spPr>
          <a:xfrm>
            <a:off x="206129" y="298877"/>
            <a:ext cx="4610108"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CÁC PHƯƠNG PHÁP SUPERPIXER</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 name="TextBox 5">
            <a:extLst>
              <a:ext uri="{FF2B5EF4-FFF2-40B4-BE49-F238E27FC236}">
                <a16:creationId xmlns:a16="http://schemas.microsoft.com/office/drawing/2014/main" id="{7804CFBB-9D70-C1CA-D908-1C805D6F5E0A}"/>
              </a:ext>
            </a:extLst>
          </p:cNvPr>
          <p:cNvSpPr txBox="1"/>
          <p:nvPr/>
        </p:nvSpPr>
        <p:spPr>
          <a:xfrm>
            <a:off x="51120" y="788811"/>
            <a:ext cx="8337304" cy="367665"/>
          </a:xfrm>
          <a:prstGeom prst="rect">
            <a:avLst/>
          </a:prstGeom>
          <a:noFill/>
        </p:spPr>
        <p:txBody>
          <a:bodyPr wrap="square" rtlCol="0">
            <a:spAutoFit/>
          </a:bodyPr>
          <a:lstStyle/>
          <a:p>
            <a:pPr>
              <a:lnSpc>
                <a:spcPts val="2250"/>
              </a:lnSpc>
            </a:pP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So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sánh</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các</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phương</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pháp</a:t>
            </a:r>
            <a:endPar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pic>
        <p:nvPicPr>
          <p:cNvPr id="3" name="Picture 2">
            <a:extLst>
              <a:ext uri="{FF2B5EF4-FFF2-40B4-BE49-F238E27FC236}">
                <a16:creationId xmlns:a16="http://schemas.microsoft.com/office/drawing/2014/main" id="{13B30F55-07BA-5530-E979-7FE2F16BB2F1}"/>
              </a:ext>
            </a:extLst>
          </p:cNvPr>
          <p:cNvPicPr>
            <a:picLocks noChangeAspect="1"/>
          </p:cNvPicPr>
          <p:nvPr/>
        </p:nvPicPr>
        <p:blipFill>
          <a:blip r:embed="rId3"/>
          <a:stretch>
            <a:fillRect/>
          </a:stretch>
        </p:blipFill>
        <p:spPr>
          <a:xfrm>
            <a:off x="251520" y="1419622"/>
            <a:ext cx="8857551" cy="2621250"/>
          </a:xfrm>
          <a:prstGeom prst="rect">
            <a:avLst/>
          </a:prstGeom>
        </p:spPr>
      </p:pic>
    </p:spTree>
    <p:extLst>
      <p:ext uri="{BB962C8B-B14F-4D97-AF65-F5344CB8AC3E}">
        <p14:creationId xmlns:p14="http://schemas.microsoft.com/office/powerpoint/2010/main" val="909144598"/>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checkerboard(across)">
                                      <p:cBhvr>
                                        <p:cTn id="7" dur="500"/>
                                        <p:tgtEl>
                                          <p:spTgt spid="45"/>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checkerboard(across)">
                                      <p:cBhvr>
                                        <p:cTn id="11" dur="500"/>
                                        <p:tgtEl>
                                          <p:spTgt spid="41"/>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5" grpId="0"/>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0" y="287284"/>
            <a:ext cx="5724128"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5" name="文本框 44"/>
          <p:cNvSpPr txBox="1"/>
          <p:nvPr/>
        </p:nvSpPr>
        <p:spPr>
          <a:xfrm>
            <a:off x="206129" y="298877"/>
            <a:ext cx="4610108"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CÁC PHƯƠNG PHÁP SUPERPIXER</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 name="TextBox 5">
            <a:extLst>
              <a:ext uri="{FF2B5EF4-FFF2-40B4-BE49-F238E27FC236}">
                <a16:creationId xmlns:a16="http://schemas.microsoft.com/office/drawing/2014/main" id="{86B5226E-2276-0F04-37E6-AE5318F128D2}"/>
              </a:ext>
            </a:extLst>
          </p:cNvPr>
          <p:cNvSpPr txBox="1"/>
          <p:nvPr/>
        </p:nvSpPr>
        <p:spPr>
          <a:xfrm>
            <a:off x="51120" y="788811"/>
            <a:ext cx="3787253" cy="367665"/>
          </a:xfrm>
          <a:prstGeom prst="rect">
            <a:avLst/>
          </a:prstGeom>
          <a:noFill/>
        </p:spPr>
        <p:txBody>
          <a:bodyPr wrap="square" rtlCol="0">
            <a:spAutoFit/>
          </a:bodyPr>
          <a:lstStyle/>
          <a:p>
            <a:pPr>
              <a:lnSpc>
                <a:spcPts val="2250"/>
              </a:lnSpc>
            </a:pP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Phương</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pháp</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superpixels</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hiện</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đại</a:t>
            </a:r>
            <a:endPar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5" name="TextBox 14">
            <a:extLst>
              <a:ext uri="{FF2B5EF4-FFF2-40B4-BE49-F238E27FC236}">
                <a16:creationId xmlns:a16="http://schemas.microsoft.com/office/drawing/2014/main" id="{158215F8-689B-B24B-02E0-1CE727AABA4E}"/>
              </a:ext>
            </a:extLst>
          </p:cNvPr>
          <p:cNvSpPr txBox="1"/>
          <p:nvPr/>
        </p:nvSpPr>
        <p:spPr>
          <a:xfrm>
            <a:off x="179512" y="1851670"/>
            <a:ext cx="8784976" cy="2621230"/>
          </a:xfrm>
          <a:prstGeom prst="rect">
            <a:avLst/>
          </a:prstGeom>
          <a:noFill/>
        </p:spPr>
        <p:txBody>
          <a:bodyPr wrap="square" lIns="0" tIns="0" rIns="0" bIns="0">
            <a:spAutoFit/>
          </a:bodyPr>
          <a:lstStyle/>
          <a:p>
            <a:pPr marL="285750" indent="-285750" fontAlgn="base">
              <a:spcAft>
                <a:spcPts val="1000"/>
              </a:spcAft>
              <a:buFont typeface="Arial" panose="020B0604020202020204" pitchFamily="34" charset="0"/>
              <a:buChar char="•"/>
            </a:pPr>
            <a:r>
              <a:rPr lang="vi-VN" b="1" dirty="0">
                <a:solidFill>
                  <a:srgbClr val="F46524"/>
                </a:solidFill>
                <a:latin typeface="Times New Roman" panose="02020603050405020304" pitchFamily="18" charset="0"/>
                <a:cs typeface="Times New Roman" panose="02020603050405020304" pitchFamily="18" charset="0"/>
              </a:rPr>
              <a:t>K-MEAN CLUSTERING</a:t>
            </a:r>
            <a:br>
              <a:rPr lang="vi-VN" dirty="0">
                <a:solidFill>
                  <a:srgbClr val="000000"/>
                </a:solidFill>
                <a:latin typeface="Times New Roman" panose="02020603050405020304" pitchFamily="18" charset="0"/>
                <a:cs typeface="Times New Roman" panose="02020603050405020304" pitchFamily="18" charset="0"/>
              </a:rPr>
            </a:br>
            <a:r>
              <a:rPr lang="vi-VN" dirty="0">
                <a:solidFill>
                  <a:srgbClr val="000000"/>
                </a:solidFill>
                <a:latin typeface="Times New Roman" panose="02020603050405020304" pitchFamily="18" charset="0"/>
                <a:cs typeface="Times New Roman" panose="02020603050405020304" pitchFamily="18" charset="0"/>
              </a:rPr>
              <a:t>Thuật toán k-mean clustering sẽ phân cụm cường độ của các pixels trên ảnh thành k clusters. Sau đó giá trị của mỗi pixels sẽ được thay thế bởi centroids của chúng để segment hình ảnh.</a:t>
            </a:r>
            <a:endParaRPr lang="vi-VN" sz="1800" b="1" i="0" u="none" strike="noStrike" dirty="0">
              <a:solidFill>
                <a:srgbClr val="F46524"/>
              </a:solidFill>
              <a:effectLst/>
              <a:latin typeface="Times New Roman" panose="02020603050405020304" pitchFamily="18" charset="0"/>
              <a:cs typeface="Times New Roman" panose="02020603050405020304" pitchFamily="18" charset="0"/>
            </a:endParaRPr>
          </a:p>
          <a:p>
            <a:pPr marL="285750" indent="-285750" fontAlgn="base">
              <a:spcAft>
                <a:spcPts val="1000"/>
              </a:spcAft>
              <a:buFont typeface="Arial" panose="020B0604020202020204" pitchFamily="34" charset="0"/>
              <a:buChar char="•"/>
            </a:pPr>
            <a:r>
              <a:rPr lang="en-GB" sz="1800" b="1" i="0" u="none" strike="noStrike" dirty="0">
                <a:solidFill>
                  <a:srgbClr val="F46524"/>
                </a:solidFill>
                <a:effectLst/>
                <a:latin typeface="Times New Roman" panose="02020603050405020304" pitchFamily="18" charset="0"/>
                <a:cs typeface="Times New Roman" panose="02020603050405020304" pitchFamily="18" charset="0"/>
              </a:rPr>
              <a:t>SLIC</a:t>
            </a:r>
            <a:br>
              <a:rPr lang="vi-VN" dirty="0">
                <a:solidFill>
                  <a:srgbClr val="000000"/>
                </a:solidFill>
                <a:latin typeface="Times New Roman" panose="02020603050405020304" pitchFamily="18" charset="0"/>
                <a:cs typeface="Times New Roman" panose="02020603050405020304" pitchFamily="18" charset="0"/>
              </a:rPr>
            </a:br>
            <a:r>
              <a:rPr lang="vi-VN" dirty="0">
                <a:solidFill>
                  <a:srgbClr val="000000"/>
                </a:solidFill>
                <a:latin typeface="Times New Roman" panose="02020603050405020304" pitchFamily="18" charset="0"/>
                <a:cs typeface="Times New Roman" panose="02020603050405020304" pitchFamily="18" charset="0"/>
              </a:rPr>
              <a:t>Thuật toán SLIC được sử dụng để phân đoạn dựa trên sự giống nhau của màu LAB và khoảng cách không gian. Ưu điểm của nó là tiêu thụ thời gian ngắn, kích thước đồng nhất của khối siêu pixel và đường viền thông thường được sử dụng rộng rãi trong ảnh màu, viễn thám quang học, cảnh tự nhiên và các tác vụ phân đoạn ảnh khác.</a:t>
            </a:r>
            <a:br>
              <a:rPr lang="vi-VN" dirty="0">
                <a:latin typeface="Times New Roman" panose="02020603050405020304" pitchFamily="18" charset="0"/>
                <a:cs typeface="Times New Roman" panose="02020603050405020304" pitchFamily="18" charset="0"/>
              </a:rPr>
            </a:br>
            <a:endParaRPr lang="vi-VN" sz="1800" b="1" i="0" u="none" strike="noStrike" dirty="0">
              <a:solidFill>
                <a:srgbClr val="F46524"/>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7302237"/>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checkerboard(across)">
                                      <p:cBhvr>
                                        <p:cTn id="7" dur="500"/>
                                        <p:tgtEl>
                                          <p:spTgt spid="45"/>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checkerboard(across)">
                                      <p:cBhvr>
                                        <p:cTn id="11" dur="500"/>
                                        <p:tgtEl>
                                          <p:spTgt spid="41"/>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anim calcmode="lin" valueType="num">
                                      <p:cBhvr>
                                        <p:cTn id="16" dur="500" fill="hold"/>
                                        <p:tgtEl>
                                          <p:spTgt spid="4"/>
                                        </p:tgtEl>
                                        <p:attrNameLst>
                                          <p:attrName>ppt_x</p:attrName>
                                        </p:attrNameLst>
                                      </p:cBhvr>
                                      <p:tavLst>
                                        <p:tav tm="0">
                                          <p:val>
                                            <p:strVal val="#ppt_x"/>
                                          </p:val>
                                        </p:tav>
                                        <p:tav tm="100000">
                                          <p:val>
                                            <p:strVal val="#ppt_x"/>
                                          </p:val>
                                        </p:tav>
                                      </p:tavLst>
                                    </p:anim>
                                    <p:anim calcmode="lin" valueType="num">
                                      <p:cBhvr>
                                        <p:cTn id="17" dur="500" fill="hold"/>
                                        <p:tgtEl>
                                          <p:spTgt spid="4"/>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5" grpId="0"/>
      <p:bldP spid="4"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0" y="287284"/>
            <a:ext cx="5724128"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5" name="文本框 44"/>
          <p:cNvSpPr txBox="1"/>
          <p:nvPr/>
        </p:nvSpPr>
        <p:spPr>
          <a:xfrm>
            <a:off x="206129" y="298877"/>
            <a:ext cx="4610108"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CÁC PHƯƠNG PHÁP SUPERPIXER</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 name="TextBox 5">
            <a:extLst>
              <a:ext uri="{FF2B5EF4-FFF2-40B4-BE49-F238E27FC236}">
                <a16:creationId xmlns:a16="http://schemas.microsoft.com/office/drawing/2014/main" id="{86B5226E-2276-0F04-37E6-AE5318F128D2}"/>
              </a:ext>
            </a:extLst>
          </p:cNvPr>
          <p:cNvSpPr txBox="1"/>
          <p:nvPr/>
        </p:nvSpPr>
        <p:spPr>
          <a:xfrm>
            <a:off x="51120" y="788811"/>
            <a:ext cx="3787253" cy="367665"/>
          </a:xfrm>
          <a:prstGeom prst="rect">
            <a:avLst/>
          </a:prstGeom>
          <a:noFill/>
        </p:spPr>
        <p:txBody>
          <a:bodyPr wrap="square" rtlCol="0">
            <a:spAutoFit/>
          </a:bodyPr>
          <a:lstStyle/>
          <a:p>
            <a:pPr>
              <a:lnSpc>
                <a:spcPts val="2250"/>
              </a:lnSpc>
            </a:pPr>
            <a:r>
              <a:rPr lang="en-GB"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SO SÁNH SLIC VÀ K-MEANS</a:t>
            </a:r>
            <a:endPar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graphicFrame>
        <p:nvGraphicFramePr>
          <p:cNvPr id="3" name="Table 3">
            <a:extLst>
              <a:ext uri="{FF2B5EF4-FFF2-40B4-BE49-F238E27FC236}">
                <a16:creationId xmlns:a16="http://schemas.microsoft.com/office/drawing/2014/main" id="{835F2A97-C681-4CCF-CE38-BF4558EDE51B}"/>
              </a:ext>
            </a:extLst>
          </p:cNvPr>
          <p:cNvGraphicFramePr>
            <a:graphicFrameLocks noGrp="1"/>
          </p:cNvGraphicFramePr>
          <p:nvPr>
            <p:extLst>
              <p:ext uri="{D42A27DB-BD31-4B8C-83A1-F6EECF244321}">
                <p14:modId xmlns:p14="http://schemas.microsoft.com/office/powerpoint/2010/main" val="2176150647"/>
              </p:ext>
            </p:extLst>
          </p:nvPr>
        </p:nvGraphicFramePr>
        <p:xfrm>
          <a:off x="348166" y="1310418"/>
          <a:ext cx="8472306" cy="3637596"/>
        </p:xfrm>
        <a:graphic>
          <a:graphicData uri="http://schemas.openxmlformats.org/drawingml/2006/table">
            <a:tbl>
              <a:tblPr firstRow="1" bandRow="1"/>
              <a:tblGrid>
                <a:gridCol w="559861">
                  <a:extLst>
                    <a:ext uri="{9D8B030D-6E8A-4147-A177-3AD203B41FA5}">
                      <a16:colId xmlns:a16="http://schemas.microsoft.com/office/drawing/2014/main" val="2894765959"/>
                    </a:ext>
                  </a:extLst>
                </a:gridCol>
                <a:gridCol w="4096021">
                  <a:extLst>
                    <a:ext uri="{9D8B030D-6E8A-4147-A177-3AD203B41FA5}">
                      <a16:colId xmlns:a16="http://schemas.microsoft.com/office/drawing/2014/main" val="1965631949"/>
                    </a:ext>
                  </a:extLst>
                </a:gridCol>
                <a:gridCol w="3816424">
                  <a:extLst>
                    <a:ext uri="{9D8B030D-6E8A-4147-A177-3AD203B41FA5}">
                      <a16:colId xmlns:a16="http://schemas.microsoft.com/office/drawing/2014/main" val="4204443456"/>
                    </a:ext>
                  </a:extLst>
                </a:gridCol>
              </a:tblGrid>
              <a:tr h="489906">
                <a:tc>
                  <a:txBody>
                    <a:bodyPr/>
                    <a:lstStyle/>
                    <a:p>
                      <a:pPr algn="ctr"/>
                      <a:r>
                        <a:rPr lang="en-GB" sz="1300" b="1" dirty="0">
                          <a:latin typeface="Times New Roman" panose="02020603050405020304" pitchFamily="18" charset="0"/>
                          <a:cs typeface="Times New Roman" panose="02020603050405020304" pitchFamily="18" charset="0"/>
                        </a:rPr>
                        <a:t>STT</a:t>
                      </a:r>
                      <a:endParaRPr lang="en-US" sz="1300" b="1" dirty="0">
                        <a:latin typeface="Times New Roman" panose="02020603050405020304" pitchFamily="18" charset="0"/>
                        <a:cs typeface="Times New Roman" panose="02020603050405020304" pitchFamily="18" charset="0"/>
                      </a:endParaRPr>
                    </a:p>
                  </a:txBody>
                  <a:tcPr anchor="ctr"/>
                </a:tc>
                <a:tc>
                  <a:txBody>
                    <a:bodyPr/>
                    <a:lstStyle/>
                    <a:p>
                      <a:pPr algn="ctr"/>
                      <a:r>
                        <a:rPr lang="en-GB" sz="1300" b="1" dirty="0">
                          <a:latin typeface="Times New Roman" panose="02020603050405020304" pitchFamily="18" charset="0"/>
                          <a:cs typeface="Times New Roman" panose="02020603050405020304" pitchFamily="18" charset="0"/>
                        </a:rPr>
                        <a:t>SLIC</a:t>
                      </a:r>
                      <a:endParaRPr lang="en-US" sz="1300" b="1" dirty="0">
                        <a:latin typeface="Times New Roman" panose="02020603050405020304" pitchFamily="18" charset="0"/>
                        <a:cs typeface="Times New Roman" panose="02020603050405020304" pitchFamily="18" charset="0"/>
                      </a:endParaRPr>
                    </a:p>
                  </a:txBody>
                  <a:tcPr anchor="ctr"/>
                </a:tc>
                <a:tc>
                  <a:txBody>
                    <a:bodyPr/>
                    <a:lstStyle/>
                    <a:p>
                      <a:pPr algn="ctr"/>
                      <a:r>
                        <a:rPr lang="en-GB" sz="1300" b="1" dirty="0">
                          <a:latin typeface="Times New Roman" panose="02020603050405020304" pitchFamily="18" charset="0"/>
                          <a:cs typeface="Times New Roman" panose="02020603050405020304" pitchFamily="18" charset="0"/>
                        </a:rPr>
                        <a:t>K-MEANS</a:t>
                      </a:r>
                      <a:endParaRPr lang="en-US" sz="1300" b="1"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308370251"/>
                  </a:ext>
                </a:extLst>
              </a:tr>
              <a:tr h="391924">
                <a:tc>
                  <a:txBody>
                    <a:bodyPr/>
                    <a:lstStyle/>
                    <a:p>
                      <a:pPr algn="ctr"/>
                      <a:r>
                        <a:rPr lang="en-GB" sz="1300" b="1" dirty="0">
                          <a:latin typeface="Times New Roman" panose="02020603050405020304" pitchFamily="18" charset="0"/>
                          <a:cs typeface="Times New Roman" panose="02020603050405020304" pitchFamily="18" charset="0"/>
                        </a:rPr>
                        <a:t>1</a:t>
                      </a:r>
                      <a:endParaRPr lang="en-US" sz="1300" b="1" dirty="0">
                        <a:latin typeface="Times New Roman" panose="02020603050405020304" pitchFamily="18" charset="0"/>
                        <a:cs typeface="Times New Roman" panose="02020603050405020304" pitchFamily="18" charset="0"/>
                      </a:endParaRPr>
                    </a:p>
                  </a:txBody>
                  <a:tcPr anchor="ctr"/>
                </a:tc>
                <a:tc>
                  <a:txBody>
                    <a:bodyPr/>
                    <a:lstStyle/>
                    <a:p>
                      <a:pPr algn="l" rtl="0" fontAlgn="t">
                        <a:spcBef>
                          <a:spcPts val="0"/>
                        </a:spcBef>
                        <a:spcAft>
                          <a:spcPts val="0"/>
                        </a:spcAft>
                      </a:pPr>
                      <a:r>
                        <a:rPr lang="vi-VN" sz="1300" b="0" i="0" u="none" strike="noStrike" dirty="0">
                          <a:solidFill>
                            <a:srgbClr val="000000"/>
                          </a:solidFill>
                          <a:effectLst/>
                          <a:latin typeface="Times New Roman" panose="02020603050405020304" pitchFamily="18" charset="0"/>
                          <a:cs typeface="Times New Roman" panose="02020603050405020304" pitchFamily="18" charset="0"/>
                        </a:rPr>
                        <a:t>Từ giá trị K cho trước ta tính giá trị S</a:t>
                      </a:r>
                      <a:endParaRPr lang="vi-VN" sz="1300" dirty="0">
                        <a:effectLst/>
                        <a:latin typeface="Times New Roman" panose="02020603050405020304" pitchFamily="18" charset="0"/>
                        <a:cs typeface="Times New Roman" panose="02020603050405020304" pitchFamily="18" charset="0"/>
                      </a:endParaRPr>
                    </a:p>
                  </a:txBody>
                  <a:tcPr marL="68580" marR="68580" anchor="ctr"/>
                </a:tc>
                <a:tc>
                  <a:txBody>
                    <a:bodyPr/>
                    <a:lstStyle/>
                    <a:p>
                      <a:pPr algn="l" rtl="0" fontAlgn="t">
                        <a:spcBef>
                          <a:spcPts val="0"/>
                        </a:spcBef>
                        <a:spcAft>
                          <a:spcPts val="0"/>
                        </a:spcAft>
                      </a:pP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Khởi</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tạo</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số</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cụm</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k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và</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tâm</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1300" dirty="0">
                        <a:effectLst/>
                        <a:latin typeface="Times New Roman" panose="02020603050405020304" pitchFamily="18" charset="0"/>
                        <a:cs typeface="Times New Roman" panose="02020603050405020304" pitchFamily="18" charset="0"/>
                      </a:endParaRPr>
                    </a:p>
                  </a:txBody>
                  <a:tcPr marL="68580" marR="68580" anchor="ctr"/>
                </a:tc>
                <a:extLst>
                  <a:ext uri="{0D108BD9-81ED-4DB2-BD59-A6C34878D82A}">
                    <a16:rowId xmlns:a16="http://schemas.microsoft.com/office/drawing/2014/main" val="2779184960"/>
                  </a:ext>
                </a:extLst>
              </a:tr>
              <a:tr h="777638">
                <a:tc>
                  <a:txBody>
                    <a:bodyPr/>
                    <a:lstStyle/>
                    <a:p>
                      <a:pPr algn="ctr"/>
                      <a:r>
                        <a:rPr lang="en-GB" sz="1300" b="1" dirty="0">
                          <a:latin typeface="Times New Roman" panose="02020603050405020304" pitchFamily="18" charset="0"/>
                          <a:cs typeface="Times New Roman" panose="02020603050405020304" pitchFamily="18" charset="0"/>
                        </a:rPr>
                        <a:t>2</a:t>
                      </a:r>
                      <a:endParaRPr lang="en-US" sz="1300" b="1" dirty="0">
                        <a:latin typeface="Times New Roman" panose="02020603050405020304" pitchFamily="18" charset="0"/>
                        <a:cs typeface="Times New Roman" panose="02020603050405020304" pitchFamily="18" charset="0"/>
                      </a:endParaRPr>
                    </a:p>
                  </a:txBody>
                  <a:tcPr anchor="ctr"/>
                </a:tc>
                <a:tc>
                  <a:txBody>
                    <a:bodyPr/>
                    <a:lstStyle/>
                    <a:p>
                      <a:pPr algn="l" rtl="0" fontAlgn="t">
                        <a:spcBef>
                          <a:spcPts val="0"/>
                        </a:spcBef>
                        <a:spcAft>
                          <a:spcPts val="0"/>
                        </a:spcAft>
                      </a:pP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Đảo</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lộn</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các</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tâm</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nhóm</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trong</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khu</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vực</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nxn</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lân</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cận</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chọn</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vị</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trí</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gradient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thấp</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nhất</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sz="1300" dirty="0">
                        <a:effectLst/>
                        <a:latin typeface="Times New Roman" panose="02020603050405020304" pitchFamily="18" charset="0"/>
                        <a:cs typeface="Times New Roman" panose="02020603050405020304" pitchFamily="18" charset="0"/>
                      </a:endParaRPr>
                    </a:p>
                  </a:txBody>
                  <a:tcPr marL="68580" marR="68580" anchor="ctr"/>
                </a:tc>
                <a:tc>
                  <a:txBody>
                    <a:bodyPr/>
                    <a:lstStyle/>
                    <a:p>
                      <a:pPr algn="l"/>
                      <a:r>
                        <a:rPr lang="en-US" sz="1300" dirty="0" err="1">
                          <a:latin typeface="Times New Roman" panose="02020603050405020304" pitchFamily="18" charset="0"/>
                          <a:cs typeface="Times New Roman" panose="02020603050405020304" pitchFamily="18" charset="0"/>
                        </a:rPr>
                        <a:t>Gán</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tất</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cả</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các</a:t>
                      </a:r>
                      <a:r>
                        <a:rPr lang="en-US" sz="1300" dirty="0">
                          <a:latin typeface="Times New Roman" panose="02020603050405020304" pitchFamily="18" charset="0"/>
                          <a:cs typeface="Times New Roman" panose="02020603050405020304" pitchFamily="18" charset="0"/>
                        </a:rPr>
                        <a:t> pixel </a:t>
                      </a:r>
                      <a:r>
                        <a:rPr lang="en-US" sz="1300" dirty="0" err="1">
                          <a:latin typeface="Times New Roman" panose="02020603050405020304" pitchFamily="18" charset="0"/>
                          <a:cs typeface="Times New Roman" panose="02020603050405020304" pitchFamily="18" charset="0"/>
                        </a:rPr>
                        <a:t>vào</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tâm</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gần</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nhất</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dựa</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trên</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khoảng</a:t>
                      </a:r>
                      <a:r>
                        <a:rPr lang="en-US" sz="1300" dirty="0">
                          <a:latin typeface="Times New Roman" panose="02020603050405020304" pitchFamily="18" charset="0"/>
                          <a:cs typeface="Times New Roman" panose="02020603050405020304" pitchFamily="18" charset="0"/>
                        </a:rPr>
                        <a:t> </a:t>
                      </a:r>
                      <a:r>
                        <a:rPr lang="en-US" sz="1300" dirty="0" err="1">
                          <a:latin typeface="Times New Roman" panose="02020603050405020304" pitchFamily="18" charset="0"/>
                          <a:cs typeface="Times New Roman" panose="02020603050405020304" pitchFamily="18" charset="0"/>
                        </a:rPr>
                        <a:t>cách</a:t>
                      </a:r>
                      <a:r>
                        <a:rPr lang="en-US" sz="1300" dirty="0">
                          <a:latin typeface="Times New Roman" panose="02020603050405020304" pitchFamily="18" charset="0"/>
                          <a:cs typeface="Times New Roman" panose="02020603050405020304" pitchFamily="18" charset="0"/>
                        </a:rPr>
                        <a:t> d.</a:t>
                      </a:r>
                    </a:p>
                    <a:p>
                      <a:pPr algn="l"/>
                      <a:endParaRPr lang="en-US" sz="13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211186200"/>
                  </a:ext>
                </a:extLst>
              </a:tr>
              <a:tr h="1226940">
                <a:tc>
                  <a:txBody>
                    <a:bodyPr/>
                    <a:lstStyle/>
                    <a:p>
                      <a:pPr algn="ctr"/>
                      <a:r>
                        <a:rPr lang="en-GB" sz="1300" b="1" dirty="0">
                          <a:latin typeface="Times New Roman" panose="02020603050405020304" pitchFamily="18" charset="0"/>
                          <a:cs typeface="Times New Roman" panose="02020603050405020304" pitchFamily="18" charset="0"/>
                        </a:rPr>
                        <a:t>3</a:t>
                      </a:r>
                      <a:endParaRPr lang="en-US" sz="1300" b="1" dirty="0">
                        <a:latin typeface="Times New Roman" panose="02020603050405020304" pitchFamily="18" charset="0"/>
                        <a:cs typeface="Times New Roman" panose="02020603050405020304" pitchFamily="18" charset="0"/>
                      </a:endParaRPr>
                    </a:p>
                  </a:txBody>
                  <a:tcPr anchor="ctr"/>
                </a:tc>
                <a:tc>
                  <a:txBody>
                    <a:bodyPr/>
                    <a:lstStyle/>
                    <a:p>
                      <a:pPr algn="l" rtl="0"/>
                      <a:r>
                        <a:rPr lang="vi-VN"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While (E &lt; </a:t>
                      </a:r>
                      <a:r>
                        <a:rPr lang="el-GR"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α){</a:t>
                      </a:r>
                      <a:r>
                        <a:rPr lang="vi-VN"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Với từng tâm nhóm: Gán pixel phù hợp nhất từ không gian 2S * 2S lân cận dựa trên khoảng cách S được tính.Tính lại tâm nhóm mới và độ lỗi E.}</a:t>
                      </a:r>
                      <a:endParaRPr lang="vi-VN" sz="1300" b="0" dirty="0">
                        <a:effectLst/>
                        <a:latin typeface="Times New Roman" panose="02020603050405020304" pitchFamily="18" charset="0"/>
                        <a:cs typeface="Times New Roman" panose="02020603050405020304" pitchFamily="18" charset="0"/>
                      </a:endParaRPr>
                    </a:p>
                  </a:txBody>
                  <a:tcPr anchor="ctr"/>
                </a:tc>
                <a:tc>
                  <a:txBody>
                    <a:bodyPr/>
                    <a:lstStyle/>
                    <a:p>
                      <a:pPr algn="l" rtl="0"/>
                      <a:r>
                        <a:rPr lang="vi-VN"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Sau khi tất cả các pixel đã được chỉ định, hãy tính toán lại vị trí mới của tâm bằng cách sử dụng biểu thức dưới đây:</a:t>
                      </a:r>
                      <a:endParaRPr lang="en-GB" sz="1300" b="0" i="0" u="none" strike="noStrike" kern="1200" dirty="0">
                        <a:solidFill>
                          <a:schemeClr val="tx1"/>
                        </a:solidFill>
                        <a:effectLst/>
                        <a:latin typeface="Times New Roman" panose="02020603050405020304" pitchFamily="18" charset="0"/>
                        <a:ea typeface="+mn-ea"/>
                        <a:cs typeface="Times New Roman" panose="02020603050405020304" pitchFamily="18" charset="0"/>
                      </a:endParaRPr>
                    </a:p>
                    <a:p>
                      <a:pPr algn="l" rtl="0"/>
                      <a:endParaRPr lang="en-GB" sz="1300" b="0" i="0" u="none" strike="noStrike" kern="1200" dirty="0">
                        <a:solidFill>
                          <a:schemeClr val="tx1"/>
                        </a:solidFill>
                        <a:effectLst/>
                        <a:latin typeface="Times New Roman" panose="02020603050405020304" pitchFamily="18" charset="0"/>
                        <a:ea typeface="+mn-ea"/>
                        <a:cs typeface="Times New Roman" panose="02020603050405020304" pitchFamily="18" charset="0"/>
                      </a:endParaRPr>
                    </a:p>
                    <a:p>
                      <a:pPr algn="l" rtl="0"/>
                      <a:endParaRPr lang="vi-VN" sz="1300" b="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478802669"/>
                  </a:ext>
                </a:extLst>
              </a:tr>
              <a:tr h="751188">
                <a:tc>
                  <a:txBody>
                    <a:bodyPr/>
                    <a:lstStyle/>
                    <a:p>
                      <a:pPr algn="ctr"/>
                      <a:r>
                        <a:rPr lang="en-GB" sz="1300" b="1" dirty="0">
                          <a:latin typeface="Times New Roman" panose="02020603050405020304" pitchFamily="18" charset="0"/>
                          <a:cs typeface="Times New Roman" panose="02020603050405020304" pitchFamily="18" charset="0"/>
                        </a:rPr>
                        <a:t>4</a:t>
                      </a:r>
                      <a:endParaRPr lang="en-US" sz="1300" b="1" dirty="0">
                        <a:latin typeface="Times New Roman" panose="02020603050405020304" pitchFamily="18" charset="0"/>
                        <a:cs typeface="Times New Roman" panose="02020603050405020304" pitchFamily="18" charset="0"/>
                      </a:endParaRPr>
                    </a:p>
                  </a:txBody>
                  <a:tcPr anchor="ctr"/>
                </a:tc>
                <a:tc>
                  <a:txBody>
                    <a:bodyPr/>
                    <a:lstStyle/>
                    <a:p>
                      <a:pPr algn="l" rtl="0"/>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Kết</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nối</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các</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phần</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rời</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rạc</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bằng</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cách</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gán</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nhãn</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các</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phần</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rời</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rạc</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với</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các</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nhãn</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của</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cụm</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lân</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cận</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lớn</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 </a:t>
                      </a:r>
                      <a:r>
                        <a:rPr lang="en-US" sz="1300" b="0" i="0" u="none" strike="noStrike" kern="1200" dirty="0" err="1">
                          <a:solidFill>
                            <a:schemeClr val="tx1"/>
                          </a:solidFill>
                          <a:effectLst/>
                          <a:latin typeface="Times New Roman" panose="02020603050405020304" pitchFamily="18" charset="0"/>
                          <a:ea typeface="+mn-ea"/>
                          <a:cs typeface="Times New Roman" panose="02020603050405020304" pitchFamily="18" charset="0"/>
                        </a:rPr>
                        <a:t>nhất</a:t>
                      </a:r>
                      <a:r>
                        <a:rPr lang="en-US" sz="1300" b="0" i="0" u="none" strike="noStrike" kern="1200" dirty="0">
                          <a:solidFill>
                            <a:schemeClr val="tx1"/>
                          </a:solidFill>
                          <a:effectLst/>
                          <a:latin typeface="Times New Roman" panose="02020603050405020304" pitchFamily="18" charset="0"/>
                          <a:ea typeface="+mn-ea"/>
                          <a:cs typeface="Times New Roman" panose="02020603050405020304" pitchFamily="18" charset="0"/>
                        </a:rPr>
                        <a:t>.</a:t>
                      </a:r>
                      <a:endParaRPr lang="en-US" sz="1300" b="0" dirty="0">
                        <a:effectLst/>
                        <a:latin typeface="Times New Roman" panose="02020603050405020304" pitchFamily="18" charset="0"/>
                        <a:cs typeface="Times New Roman" panose="02020603050405020304" pitchFamily="18" charset="0"/>
                      </a:endParaRPr>
                    </a:p>
                  </a:txBody>
                  <a:tcPr anchor="ctr"/>
                </a:tc>
                <a:tc>
                  <a:txBody>
                    <a:bodyPr/>
                    <a:lstStyle/>
                    <a:p>
                      <a:pPr algn="l" rtl="0" fontAlgn="t">
                        <a:spcBef>
                          <a:spcPts val="0"/>
                        </a:spcBef>
                        <a:spcAft>
                          <a:spcPts val="0"/>
                        </a:spcAft>
                      </a:pP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Lặp</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lại</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quy</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trình</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cho</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đến</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khi</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thỏa</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mãn</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giá</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trị</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dung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sai</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hoặc</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sai</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số</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Định</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hình</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lại</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cụm</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pixel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thành</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hình</a:t>
                      </a:r>
                      <a:r>
                        <a:rPr lang="en-US" sz="1300" b="0" i="0" u="none" strike="noStrike" dirty="0">
                          <a:solidFill>
                            <a:srgbClr val="000000"/>
                          </a:solidFill>
                          <a:effectLst/>
                          <a:latin typeface="Times New Roman" panose="02020603050405020304" pitchFamily="18" charset="0"/>
                          <a:cs typeface="Times New Roman" panose="02020603050405020304" pitchFamily="18" charset="0"/>
                        </a:rPr>
                        <a:t> </a:t>
                      </a:r>
                      <a:r>
                        <a:rPr lang="en-US" sz="1300" b="0" i="0" u="none" strike="noStrike" dirty="0" err="1">
                          <a:solidFill>
                            <a:srgbClr val="000000"/>
                          </a:solidFill>
                          <a:effectLst/>
                          <a:latin typeface="Times New Roman" panose="02020603050405020304" pitchFamily="18" charset="0"/>
                          <a:cs typeface="Times New Roman" panose="02020603050405020304" pitchFamily="18" charset="0"/>
                        </a:rPr>
                        <a:t>ảnh</a:t>
                      </a:r>
                      <a:endParaRPr lang="en-US" sz="1300" dirty="0">
                        <a:effectLst/>
                        <a:latin typeface="Times New Roman" panose="02020603050405020304" pitchFamily="18" charset="0"/>
                        <a:cs typeface="Times New Roman" panose="02020603050405020304" pitchFamily="18" charset="0"/>
                      </a:endParaRPr>
                    </a:p>
                  </a:txBody>
                  <a:tcPr marL="68580" marR="68580" anchor="ctr"/>
                </a:tc>
                <a:extLst>
                  <a:ext uri="{0D108BD9-81ED-4DB2-BD59-A6C34878D82A}">
                    <a16:rowId xmlns:a16="http://schemas.microsoft.com/office/drawing/2014/main" val="30518337"/>
                  </a:ext>
                </a:extLst>
              </a:tr>
            </a:tbl>
          </a:graphicData>
        </a:graphic>
      </p:graphicFrame>
      <p:pic>
        <p:nvPicPr>
          <p:cNvPr id="6" name="Picture 5">
            <a:extLst>
              <a:ext uri="{FF2B5EF4-FFF2-40B4-BE49-F238E27FC236}">
                <a16:creationId xmlns:a16="http://schemas.microsoft.com/office/drawing/2014/main" id="{CFFB0B6F-ADFB-9BFA-DE61-B6A4E1C3ADD3}"/>
              </a:ext>
            </a:extLst>
          </p:cNvPr>
          <p:cNvPicPr>
            <a:picLocks noChangeAspect="1"/>
          </p:cNvPicPr>
          <p:nvPr/>
        </p:nvPicPr>
        <p:blipFill>
          <a:blip r:embed="rId3"/>
          <a:stretch>
            <a:fillRect/>
          </a:stretch>
        </p:blipFill>
        <p:spPr>
          <a:xfrm>
            <a:off x="5688779" y="2571750"/>
            <a:ext cx="1657581" cy="390580"/>
          </a:xfrm>
          <a:prstGeom prst="rect">
            <a:avLst/>
          </a:prstGeom>
        </p:spPr>
      </p:pic>
      <p:pic>
        <p:nvPicPr>
          <p:cNvPr id="7" name="Picture 6">
            <a:extLst>
              <a:ext uri="{FF2B5EF4-FFF2-40B4-BE49-F238E27FC236}">
                <a16:creationId xmlns:a16="http://schemas.microsoft.com/office/drawing/2014/main" id="{548F1A95-843F-1F95-99EF-E35EC522D428}"/>
              </a:ext>
            </a:extLst>
          </p:cNvPr>
          <p:cNvPicPr>
            <a:picLocks noChangeAspect="1"/>
          </p:cNvPicPr>
          <p:nvPr/>
        </p:nvPicPr>
        <p:blipFill>
          <a:blip r:embed="rId4"/>
          <a:stretch>
            <a:fillRect/>
          </a:stretch>
        </p:blipFill>
        <p:spPr>
          <a:xfrm>
            <a:off x="5796135" y="3549727"/>
            <a:ext cx="1369549" cy="566710"/>
          </a:xfrm>
          <a:prstGeom prst="rect">
            <a:avLst/>
          </a:prstGeom>
        </p:spPr>
      </p:pic>
    </p:spTree>
    <p:extLst>
      <p:ext uri="{BB962C8B-B14F-4D97-AF65-F5344CB8AC3E}">
        <p14:creationId xmlns:p14="http://schemas.microsoft.com/office/powerpoint/2010/main" val="3256335923"/>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checkerboard(across)">
                                      <p:cBhvr>
                                        <p:cTn id="7" dur="500"/>
                                        <p:tgtEl>
                                          <p:spTgt spid="45"/>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checkerboard(across)">
                                      <p:cBhvr>
                                        <p:cTn id="11" dur="500"/>
                                        <p:tgtEl>
                                          <p:spTgt spid="41"/>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anim calcmode="lin" valueType="num">
                                      <p:cBhvr>
                                        <p:cTn id="16" dur="500" fill="hold"/>
                                        <p:tgtEl>
                                          <p:spTgt spid="4"/>
                                        </p:tgtEl>
                                        <p:attrNameLst>
                                          <p:attrName>ppt_x</p:attrName>
                                        </p:attrNameLst>
                                      </p:cBhvr>
                                      <p:tavLst>
                                        <p:tav tm="0">
                                          <p:val>
                                            <p:strVal val="#ppt_x"/>
                                          </p:val>
                                        </p:tav>
                                        <p:tav tm="100000">
                                          <p:val>
                                            <p:strVal val="#ppt_x"/>
                                          </p:val>
                                        </p:tav>
                                      </p:tavLst>
                                    </p:anim>
                                    <p:anim calcmode="lin" valueType="num">
                                      <p:cBhvr>
                                        <p:cTn id="17" dur="5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5" grpId="0"/>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5" name="椭圆 4"/>
          <p:cNvSpPr/>
          <p:nvPr/>
        </p:nvSpPr>
        <p:spPr>
          <a:xfrm>
            <a:off x="3897388" y="1347614"/>
            <a:ext cx="1190072" cy="1190072"/>
          </a:xfrm>
          <a:prstGeom prst="ellipse">
            <a:avLst/>
          </a:prstGeom>
          <a:noFill/>
          <a:ln w="76200">
            <a:solidFill>
              <a:srgbClr val="EDA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rgbClr val="EDAD00"/>
                </a:solidFill>
                <a:latin typeface="Yeseva One" panose="00000500000000000000" charset="0"/>
                <a:ea typeface="Yeseva One" panose="00000500000000000000" charset="0"/>
                <a:cs typeface="Yeseva One" panose="00000500000000000000" charset="0"/>
                <a:sym typeface="Arial" panose="020B0604020202090204"/>
              </a:rPr>
              <a:t>04</a:t>
            </a:r>
          </a:p>
        </p:txBody>
      </p:sp>
      <p:sp>
        <p:nvSpPr>
          <p:cNvPr id="6" name="TextBox 5"/>
          <p:cNvSpPr txBox="1"/>
          <p:nvPr/>
        </p:nvSpPr>
        <p:spPr>
          <a:xfrm>
            <a:off x="1996727" y="2605912"/>
            <a:ext cx="5150577" cy="742511"/>
          </a:xfrm>
          <a:prstGeom prst="rect">
            <a:avLst/>
          </a:prstGeom>
          <a:noFill/>
        </p:spPr>
        <p:txBody>
          <a:bodyPr wrap="none" rtlCol="0">
            <a:spAutoFit/>
          </a:bodyPr>
          <a:lstStyle/>
          <a:p>
            <a:pPr algn="ctr">
              <a:lnSpc>
                <a:spcPct val="150000"/>
              </a:lnSpc>
            </a:pPr>
            <a:r>
              <a:rPr lang="en-US" altLang="zh-CN" sz="3200" b="1" dirty="0">
                <a:effectLst>
                  <a:outerShdw blurRad="38100" dist="38100" dir="2700000" algn="tl">
                    <a:srgbClr val="000000">
                      <a:alpha val="43137"/>
                    </a:srgbClr>
                  </a:outerShdw>
                </a:effectLst>
                <a:highlight>
                  <a:srgbClr val="FFFF00"/>
                </a:highlight>
                <a:latin typeface="Times New Roman" panose="02020603050405020304" pitchFamily="18" charset="0"/>
                <a:ea typeface="Yeseva One" panose="00000500000000000000" charset="0"/>
                <a:cs typeface="Times New Roman" panose="02020603050405020304" pitchFamily="18" charset="0"/>
                <a:sym typeface="Arial" panose="020B0604020202090204"/>
              </a:rPr>
              <a:t>PHƯƠNG PHÁP ĐỀ XUẤT</a:t>
            </a:r>
          </a:p>
        </p:txBody>
      </p:sp>
    </p:spTree>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anim calcmode="lin" valueType="num">
                                      <p:cBhvr>
                                        <p:cTn id="14" dur="500" fill="hold"/>
                                        <p:tgtEl>
                                          <p:spTgt spid="6"/>
                                        </p:tgtEl>
                                        <p:attrNameLst>
                                          <p:attrName>ppt_x</p:attrName>
                                        </p:attrNameLst>
                                      </p:cBhvr>
                                      <p:tavLst>
                                        <p:tav tm="0">
                                          <p:val>
                                            <p:strVal val="#ppt_x"/>
                                          </p:val>
                                        </p:tav>
                                        <p:tav tm="100000">
                                          <p:val>
                                            <p:strVal val="#ppt_x"/>
                                          </p:val>
                                        </p:tav>
                                      </p:tavLst>
                                    </p:anim>
                                    <p:anim calcmode="lin" valueType="num">
                                      <p:cBhvr>
                                        <p:cTn id="15"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矩形 68"/>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70" name="文本框 69"/>
          <p:cNvSpPr txBox="1"/>
          <p:nvPr/>
        </p:nvSpPr>
        <p:spPr>
          <a:xfrm>
            <a:off x="111199" y="315859"/>
            <a:ext cx="3444726" cy="415498"/>
          </a:xfrm>
          <a:prstGeom prst="rect">
            <a:avLst/>
          </a:prstGeom>
          <a:noFill/>
        </p:spPr>
        <p:txBody>
          <a:bodyPr wrap="none" rtlCol="0">
            <a:spAutoFit/>
            <a:scene3d>
              <a:camera prst="orthographicFront"/>
              <a:lightRig rig="threePt" dir="t"/>
            </a:scene3d>
            <a:sp3d contourW="12700"/>
          </a:bodyPr>
          <a:lstStyle/>
          <a:p>
            <a:r>
              <a:rPr lang="en-GB"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PHƯƠNG PHÁP ĐỀ XUẤT</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 name="TextBox 5">
            <a:extLst>
              <a:ext uri="{FF2B5EF4-FFF2-40B4-BE49-F238E27FC236}">
                <a16:creationId xmlns:a16="http://schemas.microsoft.com/office/drawing/2014/main" id="{01F4E9FA-D78C-53CA-4C98-235FBEBAB6E5}"/>
              </a:ext>
            </a:extLst>
          </p:cNvPr>
          <p:cNvSpPr txBox="1"/>
          <p:nvPr/>
        </p:nvSpPr>
        <p:spPr>
          <a:xfrm>
            <a:off x="51120" y="788811"/>
            <a:ext cx="9057384" cy="361637"/>
          </a:xfrm>
          <a:prstGeom prst="rect">
            <a:avLst/>
          </a:prstGeom>
          <a:noFill/>
        </p:spPr>
        <p:txBody>
          <a:bodyPr wrap="square" rtlCol="0">
            <a:spAutoFit/>
          </a:bodyPr>
          <a:lstStyle/>
          <a:p>
            <a:pPr>
              <a:lnSpc>
                <a:spcPts val="2250"/>
              </a:lnSpc>
            </a:pP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Hệ</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thống</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chuẩn</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đoán</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bệnh</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viên</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phổi</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liên</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quan</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tới</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COVID – 19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dựa</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vào</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superpixel</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GB" altLang="zh-CN" sz="1600"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với</a:t>
            </a: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deep learning</a:t>
            </a:r>
          </a:p>
        </p:txBody>
      </p:sp>
      <p:sp>
        <p:nvSpPr>
          <p:cNvPr id="4" name="TextBox 14">
            <a:extLst>
              <a:ext uri="{FF2B5EF4-FFF2-40B4-BE49-F238E27FC236}">
                <a16:creationId xmlns:a16="http://schemas.microsoft.com/office/drawing/2014/main" id="{6690D715-DE1D-AC88-E56C-49AC08C7E75B}"/>
              </a:ext>
            </a:extLst>
          </p:cNvPr>
          <p:cNvSpPr txBox="1"/>
          <p:nvPr/>
        </p:nvSpPr>
        <p:spPr>
          <a:xfrm>
            <a:off x="179512" y="1347614"/>
            <a:ext cx="4142550" cy="3303468"/>
          </a:xfrm>
          <a:prstGeom prst="rect">
            <a:avLst/>
          </a:prstGeom>
          <a:noFill/>
        </p:spPr>
        <p:txBody>
          <a:bodyPr wrap="square" lIns="0" tIns="0" rIns="0" bIns="0">
            <a:spAutoFit/>
          </a:bodyPr>
          <a:lstStyle/>
          <a:p>
            <a:pPr marL="285750" indent="-285750" algn="just" fontAlgn="base">
              <a:spcAft>
                <a:spcPts val="1000"/>
              </a:spcAft>
              <a:buFont typeface="Arial" panose="020B0604020202020204" pitchFamily="34" charset="0"/>
              <a:buChar char="•"/>
            </a:pPr>
            <a:r>
              <a:rPr lang="vi-VN" dirty="0">
                <a:latin typeface="Times New Roman" panose="02020603050405020304" pitchFamily="18" charset="0"/>
                <a:cs typeface="Times New Roman" panose="02020603050405020304" pitchFamily="18" charset="0"/>
              </a:rPr>
              <a:t>Phương pháp được đề xuất áp dụng phương pháp SLIC Superpixels để phân đoạn các vùng nhiễm trùng trong ảnh, cũng như toàn bộ phổi. </a:t>
            </a:r>
            <a:endParaRPr lang="en-GB" dirty="0">
              <a:latin typeface="Times New Roman" panose="02020603050405020304" pitchFamily="18" charset="0"/>
              <a:cs typeface="Times New Roman" panose="02020603050405020304" pitchFamily="18" charset="0"/>
            </a:endParaRPr>
          </a:p>
          <a:p>
            <a:pPr marL="285750" indent="-285750" algn="just" fontAlgn="base">
              <a:spcAft>
                <a:spcPts val="1000"/>
              </a:spcAft>
              <a:buFont typeface="Arial" panose="020B0604020202020204" pitchFamily="34" charset="0"/>
              <a:buChar char="•"/>
            </a:pPr>
            <a:endParaRPr lang="en-GB" sz="1800" i="0" u="none" strike="noStrike" dirty="0">
              <a:effectLst/>
              <a:latin typeface="Times New Roman" panose="02020603050405020304" pitchFamily="18" charset="0"/>
              <a:cs typeface="Times New Roman" panose="02020603050405020304" pitchFamily="18" charset="0"/>
            </a:endParaRPr>
          </a:p>
          <a:p>
            <a:pPr marL="285750" indent="-285750" algn="just" fontAlgn="base">
              <a:spcAft>
                <a:spcPts val="1000"/>
              </a:spcAft>
              <a:buFont typeface="Arial" panose="020B0604020202020204" pitchFamily="34" charset="0"/>
              <a:buChar char="•"/>
            </a:pPr>
            <a:r>
              <a:rPr lang="vi-VN" dirty="0">
                <a:latin typeface="Times New Roman" panose="02020603050405020304" pitchFamily="18" charset="0"/>
                <a:cs typeface="Times New Roman" panose="02020603050405020304" pitchFamily="18" charset="0"/>
              </a:rPr>
              <a:t>Phương pháp SLIC sử dụng thuật toán K-means để tạo các vùng tương tự, được gọi là superPixel. Tham số k của thuật toán đề cập đến số lượng superPixel trong ảnh và cho phép kiểm soát kích thước của các siêu pixel.</a:t>
            </a:r>
            <a:endParaRPr lang="vi-VN" sz="1800" i="0" u="none" strike="noStrike" dirty="0">
              <a:effectLst/>
              <a:latin typeface="Times New Roman" panose="02020603050405020304" pitchFamily="18" charset="0"/>
              <a:cs typeface="Times New Roman" panose="02020603050405020304" pitchFamily="18" charset="0"/>
            </a:endParaRPr>
          </a:p>
        </p:txBody>
      </p:sp>
      <p:pic>
        <p:nvPicPr>
          <p:cNvPr id="3" name="Picture 4">
            <a:extLst>
              <a:ext uri="{FF2B5EF4-FFF2-40B4-BE49-F238E27FC236}">
                <a16:creationId xmlns:a16="http://schemas.microsoft.com/office/drawing/2014/main" id="{1FA82204-E6CB-055E-459D-2E1787BE51E8}"/>
              </a:ext>
            </a:extLst>
          </p:cNvPr>
          <p:cNvPicPr>
            <a:picLocks noChangeAspect="1" noChangeArrowheads="1"/>
          </p:cNvPicPr>
          <p:nvPr/>
        </p:nvPicPr>
        <p:blipFill>
          <a:blip r:embed="rId3"/>
          <a:srcRect/>
          <a:stretch/>
        </p:blipFill>
        <p:spPr bwMode="auto">
          <a:xfrm>
            <a:off x="4821940" y="1556550"/>
            <a:ext cx="4129018" cy="27637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1157512"/>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checkerboard(across)">
                                      <p:cBhvr>
                                        <p:cTn id="7" dur="500"/>
                                        <p:tgtEl>
                                          <p:spTgt spid="7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69"/>
                                        </p:tgtEl>
                                        <p:attrNameLst>
                                          <p:attrName>style.visibility</p:attrName>
                                        </p:attrNameLst>
                                      </p:cBhvr>
                                      <p:to>
                                        <p:strVal val="visible"/>
                                      </p:to>
                                    </p:set>
                                    <p:animEffect transition="in" filter="checkerboard(across)">
                                      <p:cBhvr>
                                        <p:cTn id="11" dur="500"/>
                                        <p:tgtEl>
                                          <p:spTgt spid="69"/>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p:bldP spid="2"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Подзаголовок 2"/>
          <p:cNvSpPr txBox="1"/>
          <p:nvPr/>
        </p:nvSpPr>
        <p:spPr>
          <a:xfrm>
            <a:off x="0" y="4421000"/>
            <a:ext cx="9144000" cy="837711"/>
          </a:xfrm>
          <a:prstGeom prst="rect">
            <a:avLst/>
          </a:prstGeom>
        </p:spPr>
        <p:txBody>
          <a:bodyPr vert="horz" lIns="68580" tIns="34290" rIns="68580" bIns="3429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342900" indent="-342900" algn="ctr">
              <a:lnSpc>
                <a:spcPct val="100000"/>
              </a:lnSpc>
              <a:buAutoNum type="alphaLcParenBoth"/>
            </a:pPr>
            <a:r>
              <a:rPr lang="vi-VN" sz="1700" dirty="0">
                <a:latin typeface="Times New Roman" panose="02020603050405020304" pitchFamily="18" charset="0"/>
                <a:cs typeface="Times New Roman" panose="02020603050405020304" pitchFamily="18" charset="0"/>
              </a:rPr>
              <a:t>Thu thập hình ảnh, (b) Phân đoạn SLIC, (c) Chú thích hình ảnh và cuối cùng </a:t>
            </a:r>
            <a:endParaRPr lang="en-US" sz="1700" dirty="0">
              <a:latin typeface="Times New Roman" panose="02020603050405020304" pitchFamily="18" charset="0"/>
              <a:cs typeface="Times New Roman" panose="02020603050405020304" pitchFamily="18" charset="0"/>
            </a:endParaRPr>
          </a:p>
          <a:p>
            <a:pPr marL="0" indent="0" algn="ctr">
              <a:lnSpc>
                <a:spcPct val="100000"/>
              </a:lnSpc>
              <a:buNone/>
            </a:pPr>
            <a:r>
              <a:rPr lang="vi-VN" sz="1700" dirty="0">
                <a:latin typeface="Times New Roman" panose="02020603050405020304" pitchFamily="18" charset="0"/>
                <a:cs typeface="Times New Roman" panose="02020603050405020304" pitchFamily="18" charset="0"/>
              </a:rPr>
              <a:t>(</a:t>
            </a:r>
            <a:r>
              <a:rPr lang="en-US" sz="1700" dirty="0">
                <a:latin typeface="Times New Roman" panose="02020603050405020304" pitchFamily="18" charset="0"/>
                <a:cs typeface="Times New Roman" panose="02020603050405020304" pitchFamily="18" charset="0"/>
              </a:rPr>
              <a:t>d</a:t>
            </a:r>
            <a:r>
              <a:rPr lang="vi-VN" sz="1700" dirty="0">
                <a:latin typeface="Times New Roman" panose="02020603050405020304" pitchFamily="18" charset="0"/>
                <a:cs typeface="Times New Roman" panose="02020603050405020304" pitchFamily="18" charset="0"/>
              </a:rPr>
              <a:t>) Phân loại COVID -19 vùng bị nhiễm và các vùng phổi khác. </a:t>
            </a:r>
          </a:p>
          <a:p>
            <a:pPr algn="ctr">
              <a:lnSpc>
                <a:spcPct val="100000"/>
              </a:lnSpc>
            </a:pPr>
            <a:endParaRPr lang="en-US" sz="1700" dirty="0">
              <a:solidFill>
                <a:schemeClr val="bg1">
                  <a:lumMod val="65000"/>
                </a:schemeClr>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1" name="矩形 40"/>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5" name="文本框 44"/>
          <p:cNvSpPr txBox="1"/>
          <p:nvPr/>
        </p:nvSpPr>
        <p:spPr>
          <a:xfrm>
            <a:off x="206129" y="307002"/>
            <a:ext cx="2582758"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SLIC SUPERPIXEL</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pic>
        <p:nvPicPr>
          <p:cNvPr id="6146" name="Picture 2" descr="Proposal of a system for quantitative diagnosis of COVID-19-associated... |  Download Scientific Diagram">
            <a:extLst>
              <a:ext uri="{FF2B5EF4-FFF2-40B4-BE49-F238E27FC236}">
                <a16:creationId xmlns:a16="http://schemas.microsoft.com/office/drawing/2014/main" id="{663CFE8E-6D53-E4D0-C6BE-ED3773BEDF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7624" y="774052"/>
            <a:ext cx="6264532" cy="35953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0585892"/>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checkerboard(across)">
                                      <p:cBhvr>
                                        <p:cTn id="7" dur="500"/>
                                        <p:tgtEl>
                                          <p:spTgt spid="45"/>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checkerboard(across)">
                                      <p:cBhvr>
                                        <p:cTn id="11" dur="500"/>
                                        <p:tgtEl>
                                          <p:spTgt spid="41"/>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fade">
                                      <p:cBhvr>
                                        <p:cTn id="15" dur="500"/>
                                        <p:tgtEl>
                                          <p:spTgt spid="35"/>
                                        </p:tgtEl>
                                      </p:cBhvr>
                                    </p:animEffect>
                                    <p:anim calcmode="lin" valueType="num">
                                      <p:cBhvr>
                                        <p:cTn id="16" dur="500" fill="hold"/>
                                        <p:tgtEl>
                                          <p:spTgt spid="35"/>
                                        </p:tgtEl>
                                        <p:attrNameLst>
                                          <p:attrName>ppt_x</p:attrName>
                                        </p:attrNameLst>
                                      </p:cBhvr>
                                      <p:tavLst>
                                        <p:tav tm="0">
                                          <p:val>
                                            <p:strVal val="#ppt_x"/>
                                          </p:val>
                                        </p:tav>
                                        <p:tav tm="100000">
                                          <p:val>
                                            <p:strVal val="#ppt_x"/>
                                          </p:val>
                                        </p:tav>
                                      </p:tavLst>
                                    </p:anim>
                                    <p:anim calcmode="lin" valueType="num">
                                      <p:cBhvr>
                                        <p:cTn id="17" dur="500" fill="hold"/>
                                        <p:tgtEl>
                                          <p:spTgt spid="35"/>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6146"/>
                                        </p:tgtEl>
                                        <p:attrNameLst>
                                          <p:attrName>style.visibility</p:attrName>
                                        </p:attrNameLst>
                                      </p:cBhvr>
                                      <p:to>
                                        <p:strVal val="visible"/>
                                      </p:to>
                                    </p:set>
                                    <p:animEffect transition="in" filter="fade">
                                      <p:cBhvr>
                                        <p:cTn id="21"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1" grpId="0" animBg="1"/>
      <p:bldP spid="4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71599" y="1419622"/>
            <a:ext cx="7200800" cy="2952328"/>
          </a:xfrm>
          <a:prstGeom prst="rect">
            <a:avLst/>
          </a:prstGeom>
          <a:solidFill>
            <a:srgbClr val="EDAD00"/>
          </a:solidFill>
          <a:ln>
            <a:solidFill>
              <a:srgbClr val="EDA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Yeseva One" panose="00000500000000000000" charset="0"/>
              <a:ea typeface="Yeseva One" panose="00000500000000000000" charset="0"/>
              <a:cs typeface="Yeseva One" panose="00000500000000000000" charset="0"/>
              <a:sym typeface="Arial" panose="020B0604020202090204"/>
            </a:endParaRPr>
          </a:p>
        </p:txBody>
      </p:sp>
      <p:sp>
        <p:nvSpPr>
          <p:cNvPr id="61" name="矩形 60"/>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Yeseva One" panose="00000500000000000000" charset="0"/>
              <a:ea typeface="Yeseva One" panose="00000500000000000000" charset="0"/>
              <a:cs typeface="Yeseva One" panose="00000500000000000000" charset="0"/>
              <a:sym typeface="Arial" panose="020B0604020202090204"/>
            </a:endParaRPr>
          </a:p>
        </p:txBody>
      </p:sp>
      <p:sp>
        <p:nvSpPr>
          <p:cNvPr id="62" name="文本框 61"/>
          <p:cNvSpPr txBox="1"/>
          <p:nvPr/>
        </p:nvSpPr>
        <p:spPr>
          <a:xfrm>
            <a:off x="460178" y="298877"/>
            <a:ext cx="3044360"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THÀNH VIÊN NHÓM 4</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graphicFrame>
        <p:nvGraphicFramePr>
          <p:cNvPr id="3" name="Table 3">
            <a:extLst>
              <a:ext uri="{FF2B5EF4-FFF2-40B4-BE49-F238E27FC236}">
                <a16:creationId xmlns:a16="http://schemas.microsoft.com/office/drawing/2014/main" id="{47431817-9480-3A8D-2CB6-56CBA511EEEF}"/>
              </a:ext>
            </a:extLst>
          </p:cNvPr>
          <p:cNvGraphicFramePr>
            <a:graphicFrameLocks noGrp="1"/>
          </p:cNvGraphicFramePr>
          <p:nvPr>
            <p:extLst>
              <p:ext uri="{D42A27DB-BD31-4B8C-83A1-F6EECF244321}">
                <p14:modId xmlns:p14="http://schemas.microsoft.com/office/powerpoint/2010/main" val="309950625"/>
              </p:ext>
            </p:extLst>
          </p:nvPr>
        </p:nvGraphicFramePr>
        <p:xfrm>
          <a:off x="1079611" y="1570838"/>
          <a:ext cx="6984777" cy="2649896"/>
        </p:xfrm>
        <a:graphic>
          <a:graphicData uri="http://schemas.openxmlformats.org/drawingml/2006/table">
            <a:tbl>
              <a:tblPr firstRow="1" bandRow="1">
                <a:tableStyleId>{5940675A-B579-460E-94D1-54222C63F5DA}</a:tableStyleId>
              </a:tblPr>
              <a:tblGrid>
                <a:gridCol w="1044117">
                  <a:extLst>
                    <a:ext uri="{9D8B030D-6E8A-4147-A177-3AD203B41FA5}">
                      <a16:colId xmlns:a16="http://schemas.microsoft.com/office/drawing/2014/main" val="3202446502"/>
                    </a:ext>
                  </a:extLst>
                </a:gridCol>
                <a:gridCol w="3612401">
                  <a:extLst>
                    <a:ext uri="{9D8B030D-6E8A-4147-A177-3AD203B41FA5}">
                      <a16:colId xmlns:a16="http://schemas.microsoft.com/office/drawing/2014/main" val="1135041589"/>
                    </a:ext>
                  </a:extLst>
                </a:gridCol>
                <a:gridCol w="2328259">
                  <a:extLst>
                    <a:ext uri="{9D8B030D-6E8A-4147-A177-3AD203B41FA5}">
                      <a16:colId xmlns:a16="http://schemas.microsoft.com/office/drawing/2014/main" val="2300918129"/>
                    </a:ext>
                  </a:extLst>
                </a:gridCol>
              </a:tblGrid>
              <a:tr h="662474">
                <a:tc>
                  <a:txBody>
                    <a:bodyPr/>
                    <a:lstStyle/>
                    <a:p>
                      <a:pPr algn="ctr"/>
                      <a:r>
                        <a:rPr lang="en-US" sz="2000" b="1" dirty="0">
                          <a:latin typeface="Times New Roman" panose="02020603050405020304" pitchFamily="18" charset="0"/>
                          <a:cs typeface="Times New Roman" panose="02020603050405020304" pitchFamily="18" charset="0"/>
                        </a:rPr>
                        <a:t>STT</a:t>
                      </a:r>
                    </a:p>
                  </a:txBody>
                  <a:tcPr anchor="ctr"/>
                </a:tc>
                <a:tc>
                  <a:txBody>
                    <a:bodyPr/>
                    <a:lstStyle/>
                    <a:p>
                      <a:pPr algn="ctr"/>
                      <a:r>
                        <a:rPr lang="en-US" sz="2000" b="1" dirty="0">
                          <a:latin typeface="Times New Roman" panose="02020603050405020304" pitchFamily="18" charset="0"/>
                          <a:cs typeface="Times New Roman" panose="02020603050405020304" pitchFamily="18" charset="0"/>
                        </a:rPr>
                        <a:t>HỌ VÀ TÊN</a:t>
                      </a:r>
                    </a:p>
                  </a:txBody>
                  <a:tcPr anchor="ctr"/>
                </a:tc>
                <a:tc>
                  <a:txBody>
                    <a:bodyPr/>
                    <a:lstStyle/>
                    <a:p>
                      <a:pPr algn="ctr"/>
                      <a:r>
                        <a:rPr lang="en-US" sz="2000" b="1" dirty="0">
                          <a:latin typeface="Times New Roman" panose="02020603050405020304" pitchFamily="18" charset="0"/>
                          <a:cs typeface="Times New Roman" panose="02020603050405020304" pitchFamily="18" charset="0"/>
                        </a:rPr>
                        <a:t>MSV</a:t>
                      </a:r>
                    </a:p>
                  </a:txBody>
                  <a:tcPr anchor="ctr"/>
                </a:tc>
                <a:extLst>
                  <a:ext uri="{0D108BD9-81ED-4DB2-BD59-A6C34878D82A}">
                    <a16:rowId xmlns:a16="http://schemas.microsoft.com/office/drawing/2014/main" val="1669914937"/>
                  </a:ext>
                </a:extLst>
              </a:tr>
              <a:tr h="662474">
                <a:tc>
                  <a:txBody>
                    <a:bodyPr/>
                    <a:lstStyle/>
                    <a:p>
                      <a:pPr algn="ctr"/>
                      <a:r>
                        <a:rPr lang="en-US" sz="2000" b="1" dirty="0">
                          <a:latin typeface="Times New Roman" panose="02020603050405020304" pitchFamily="18" charset="0"/>
                          <a:cs typeface="Times New Roman" panose="02020603050405020304" pitchFamily="18" charset="0"/>
                        </a:rPr>
                        <a:t>1</a:t>
                      </a:r>
                    </a:p>
                  </a:txBody>
                  <a:tcPr anchor="ctr"/>
                </a:tc>
                <a:tc>
                  <a:txBody>
                    <a:bodyPr/>
                    <a:lstStyle/>
                    <a:p>
                      <a:pPr algn="ctr"/>
                      <a:r>
                        <a:rPr lang="en-US" sz="2000" dirty="0" err="1">
                          <a:latin typeface="Times New Roman" panose="02020603050405020304" pitchFamily="18" charset="0"/>
                          <a:cs typeface="Times New Roman" panose="02020603050405020304" pitchFamily="18" charset="0"/>
                        </a:rPr>
                        <a:t>Quách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Đình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Huy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Thiện</a:t>
                      </a:r>
                      <a:r>
                        <a:rPr lang="en-US" sz="2000" dirty="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a:t>
                      </a:r>
                    </a:p>
                  </a:txBody>
                  <a:tcPr anchor="ctr"/>
                </a:tc>
                <a:tc>
                  <a:txBody>
                    <a:bodyPr/>
                    <a:lstStyle/>
                    <a:p>
                      <a:pPr algn="ctr"/>
                      <a:r>
                        <a:rPr lang="en-US" sz="2000" dirty="0">
                          <a:latin typeface="Times New Roman" panose="02020603050405020304" pitchFamily="18" charset="0"/>
                          <a:cs typeface="Times New Roman" panose="02020603050405020304" pitchFamily="18" charset="0"/>
                        </a:rPr>
                        <a:t>20127041</a:t>
                      </a:r>
                    </a:p>
                  </a:txBody>
                  <a:tcPr anchor="ctr"/>
                </a:tc>
                <a:extLst>
                  <a:ext uri="{0D108BD9-81ED-4DB2-BD59-A6C34878D82A}">
                    <a16:rowId xmlns:a16="http://schemas.microsoft.com/office/drawing/2014/main" val="1877369470"/>
                  </a:ext>
                </a:extLst>
              </a:tr>
              <a:tr h="662474">
                <a:tc>
                  <a:txBody>
                    <a:bodyPr/>
                    <a:lstStyle/>
                    <a:p>
                      <a:pPr algn="ctr"/>
                      <a:r>
                        <a:rPr lang="en-US" sz="2000" b="1" dirty="0">
                          <a:latin typeface="Times New Roman" panose="02020603050405020304" pitchFamily="18" charset="0"/>
                          <a:cs typeface="Times New Roman" panose="02020603050405020304" pitchFamily="18" charset="0"/>
                        </a:rPr>
                        <a:t>2</a:t>
                      </a:r>
                    </a:p>
                  </a:txBody>
                  <a:tcPr anchor="ctr"/>
                </a:tc>
                <a:tc>
                  <a:txBody>
                    <a:bodyPr/>
                    <a:lstStyle/>
                    <a:p>
                      <a:pPr algn="ctr"/>
                      <a:r>
                        <a:rPr lang="en-US" sz="2000" dirty="0" err="1">
                          <a:latin typeface="Times New Roman" panose="02020603050405020304" pitchFamily="18" charset="0"/>
                          <a:cs typeface="Times New Roman" panose="02020603050405020304" pitchFamily="18" charset="0"/>
                        </a:rPr>
                        <a:t>Phùng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Nghĩa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Phúc</a:t>
                      </a:r>
                      <a:endParaRPr lang="en-US"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20127284</a:t>
                      </a:r>
                    </a:p>
                  </a:txBody>
                  <a:tcPr anchor="ctr"/>
                </a:tc>
                <a:extLst>
                  <a:ext uri="{0D108BD9-81ED-4DB2-BD59-A6C34878D82A}">
                    <a16:rowId xmlns:a16="http://schemas.microsoft.com/office/drawing/2014/main" val="505935663"/>
                  </a:ext>
                </a:extLst>
              </a:tr>
              <a:tr h="662474">
                <a:tc>
                  <a:txBody>
                    <a:bodyPr/>
                    <a:lstStyle/>
                    <a:p>
                      <a:pPr algn="ctr"/>
                      <a:r>
                        <a:rPr lang="en-US" sz="2000" b="1" dirty="0">
                          <a:latin typeface="Times New Roman" panose="02020603050405020304" pitchFamily="18" charset="0"/>
                          <a:cs typeface="Times New Roman" panose="02020603050405020304" pitchFamily="18" charset="0"/>
                        </a:rPr>
                        <a:t>3</a:t>
                      </a:r>
                    </a:p>
                  </a:txBody>
                  <a:tcPr anchor="ctr"/>
                </a:tc>
                <a:tc>
                  <a:txBody>
                    <a:bodyPr/>
                    <a:lstStyle/>
                    <a:p>
                      <a:pPr algn="ctr"/>
                      <a:r>
                        <a:rPr lang="en-US" sz="2000" dirty="0" err="1">
                          <a:latin typeface="Times New Roman" panose="02020603050405020304" pitchFamily="18" charset="0"/>
                          <a:cs typeface="Times New Roman" panose="02020603050405020304" pitchFamily="18" charset="0"/>
                        </a:rPr>
                        <a:t>Giang</a:t>
                      </a:r>
                      <a:r>
                        <a:rPr lang="en-US" sz="2000" dirty="0">
                          <a:latin typeface="Times New Roman" panose="02020603050405020304" pitchFamily="18" charset="0"/>
                          <a:cs typeface="Times New Roman" panose="02020603050405020304" pitchFamily="18" charset="0"/>
                        </a:rPr>
                        <a:t> Gia </a:t>
                      </a:r>
                      <a:r>
                        <a:rPr lang="en-US" sz="2000" dirty="0" err="1">
                          <a:latin typeface="Times New Roman" panose="02020603050405020304" pitchFamily="18" charset="0"/>
                          <a:cs typeface="Times New Roman" panose="02020603050405020304" pitchFamily="18" charset="0"/>
                        </a:rPr>
                        <a:t>Bảo</a:t>
                      </a:r>
                      <a:endParaRPr lang="en-US" sz="2000" dirty="0">
                        <a:latin typeface="Times New Roman" panose="02020603050405020304" pitchFamily="18" charset="0"/>
                        <a:cs typeface="Times New Roman" panose="02020603050405020304" pitchFamily="18" charset="0"/>
                      </a:endParaRPr>
                    </a:p>
                  </a:txBody>
                  <a:tcPr anchor="ctr"/>
                </a:tc>
                <a:tc>
                  <a:txBody>
                    <a:bodyPr/>
                    <a:lstStyle/>
                    <a:p>
                      <a:pPr algn="ctr"/>
                      <a:r>
                        <a:rPr lang="en-US" sz="2000" dirty="0">
                          <a:latin typeface="Times New Roman" panose="02020603050405020304" pitchFamily="18" charset="0"/>
                          <a:cs typeface="Times New Roman" panose="02020603050405020304" pitchFamily="18" charset="0"/>
                        </a:rPr>
                        <a:t>20127446</a:t>
                      </a:r>
                    </a:p>
                  </a:txBody>
                  <a:tcPr anchor="ctr"/>
                </a:tc>
                <a:extLst>
                  <a:ext uri="{0D108BD9-81ED-4DB2-BD59-A6C34878D82A}">
                    <a16:rowId xmlns:a16="http://schemas.microsoft.com/office/drawing/2014/main" val="1957247380"/>
                  </a:ext>
                </a:extLst>
              </a:tr>
            </a:tbl>
          </a:graphicData>
        </a:graphic>
      </p:graphicFrame>
    </p:spTree>
    <p:extLst>
      <p:ext uri="{BB962C8B-B14F-4D97-AF65-F5344CB8AC3E}">
        <p14:creationId xmlns:p14="http://schemas.microsoft.com/office/powerpoint/2010/main" val="750718667"/>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checkerboard(across)">
                                      <p:cBhvr>
                                        <p:cTn id="7" dur="500"/>
                                        <p:tgtEl>
                                          <p:spTgt spid="62"/>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61"/>
                                        </p:tgtEl>
                                        <p:attrNameLst>
                                          <p:attrName>style.visibility</p:attrName>
                                        </p:attrNameLst>
                                      </p:cBhvr>
                                      <p:to>
                                        <p:strVal val="visible"/>
                                      </p:to>
                                    </p:set>
                                    <p:animEffect transition="in" filter="checkerboard(across)">
                                      <p:cBhvr>
                                        <p:cTn id="11" dur="500"/>
                                        <p:tgtEl>
                                          <p:spTgt spid="61"/>
                                        </p:tgtEl>
                                      </p:cBhvr>
                                    </p:animEffect>
                                  </p:childTnLst>
                                </p:cTn>
                              </p:par>
                            </p:childTnLst>
                          </p:cTn>
                        </p:par>
                        <p:par>
                          <p:cTn id="12" fill="hold">
                            <p:stCondLst>
                              <p:cond delay="1000"/>
                            </p:stCondLst>
                            <p:childTnLst>
                              <p:par>
                                <p:cTn id="13" presetID="9"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dissolve">
                                      <p:cBhvr>
                                        <p:cTn id="15" dur="500"/>
                                        <p:tgtEl>
                                          <p:spTgt spid="2"/>
                                        </p:tgtEl>
                                      </p:cBhvr>
                                    </p:animEffect>
                                  </p:childTnLst>
                                </p:cTn>
                              </p:par>
                            </p:childTnLst>
                          </p:cTn>
                        </p:par>
                        <p:par>
                          <p:cTn id="16" fill="hold">
                            <p:stCondLst>
                              <p:cond delay="1500"/>
                            </p:stCondLst>
                            <p:childTnLst>
                              <p:par>
                                <p:cTn id="17" presetID="9" presetClass="entr" presetSubtype="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dissolv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1" grpId="0" animBg="1"/>
      <p:bldP spid="6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矩形 68"/>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70" name="文本框 69"/>
          <p:cNvSpPr txBox="1"/>
          <p:nvPr/>
        </p:nvSpPr>
        <p:spPr>
          <a:xfrm>
            <a:off x="539552" y="281223"/>
            <a:ext cx="2165529" cy="415498"/>
          </a:xfrm>
          <a:prstGeom prst="rect">
            <a:avLst/>
          </a:prstGeom>
          <a:noFill/>
        </p:spPr>
        <p:txBody>
          <a:bodyPr wrap="none" rtlCol="0">
            <a:spAutoFit/>
            <a:scene3d>
              <a:camera prst="orthographicFront"/>
              <a:lightRig rig="threePt" dir="t"/>
            </a:scene3d>
            <a:sp3d contourW="12700"/>
          </a:bodyPr>
          <a:lstStyle/>
          <a:p>
            <a:r>
              <a:rPr lang="en-GB"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SLIC Algorithms</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 name="TextBox 5">
            <a:extLst>
              <a:ext uri="{FF2B5EF4-FFF2-40B4-BE49-F238E27FC236}">
                <a16:creationId xmlns:a16="http://schemas.microsoft.com/office/drawing/2014/main" id="{01F4E9FA-D78C-53CA-4C98-235FBEBAB6E5}"/>
              </a:ext>
            </a:extLst>
          </p:cNvPr>
          <p:cNvSpPr txBox="1"/>
          <p:nvPr/>
        </p:nvSpPr>
        <p:spPr>
          <a:xfrm>
            <a:off x="51120" y="788811"/>
            <a:ext cx="8337304" cy="367665"/>
          </a:xfrm>
          <a:prstGeom prst="rect">
            <a:avLst/>
          </a:prstGeom>
          <a:noFill/>
        </p:spPr>
        <p:txBody>
          <a:bodyPr wrap="square" rtlCol="0">
            <a:spAutoFit/>
          </a:bodyPr>
          <a:lstStyle/>
          <a:p>
            <a:pPr>
              <a:lnSpc>
                <a:spcPts val="2250"/>
              </a:lnSpc>
            </a:pP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Tiếp</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cận</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bài</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toán</a:t>
            </a:r>
            <a:endPar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 name="TextBox 14">
            <a:extLst>
              <a:ext uri="{FF2B5EF4-FFF2-40B4-BE49-F238E27FC236}">
                <a16:creationId xmlns:a16="http://schemas.microsoft.com/office/drawing/2014/main" id="{9367E075-A4C1-8E0F-318A-8EE49BDDE5FB}"/>
              </a:ext>
            </a:extLst>
          </p:cNvPr>
          <p:cNvSpPr txBox="1"/>
          <p:nvPr/>
        </p:nvSpPr>
        <p:spPr>
          <a:xfrm>
            <a:off x="179512" y="1347614"/>
            <a:ext cx="4142550" cy="3303468"/>
          </a:xfrm>
          <a:prstGeom prst="rect">
            <a:avLst/>
          </a:prstGeom>
          <a:noFill/>
        </p:spPr>
        <p:txBody>
          <a:bodyPr wrap="square" lIns="0" tIns="0" rIns="0" bIns="0">
            <a:spAutoFit/>
          </a:bodyPr>
          <a:lstStyle/>
          <a:p>
            <a:pPr marL="285750" indent="-285750" algn="just" fontAlgn="base">
              <a:spcAft>
                <a:spcPts val="1000"/>
              </a:spcAft>
              <a:buFont typeface="Arial" panose="020B0604020202020204" pitchFamily="34" charset="0"/>
              <a:buChar char="•"/>
            </a:pPr>
            <a:r>
              <a:rPr lang="vi-VN" dirty="0">
                <a:latin typeface="Times New Roman" panose="02020603050405020304" pitchFamily="18" charset="0"/>
                <a:cs typeface="Times New Roman" panose="02020603050405020304" pitchFamily="18" charset="0"/>
              </a:rPr>
              <a:t>Tiếp cận hệ thống trên bằng Phân đoạn CT ngực bằng phương pháp SLIC và phân loại từng phân đoạn (superpixel) thành một loại cụ thể.</a:t>
            </a:r>
          </a:p>
          <a:p>
            <a:pPr marL="285750" indent="-285750" algn="just" fontAlgn="base">
              <a:spcAft>
                <a:spcPts val="1000"/>
              </a:spcAft>
              <a:buFont typeface="Arial" panose="020B0604020202020204" pitchFamily="34" charset="0"/>
              <a:buChar char="•"/>
            </a:pPr>
            <a:r>
              <a:rPr lang="vi-VN" dirty="0">
                <a:latin typeface="Times New Roman" panose="02020603050405020304" pitchFamily="18" charset="0"/>
                <a:cs typeface="Times New Roman" panose="02020603050405020304" pitchFamily="18" charset="0"/>
              </a:rPr>
              <a:t>Sử dụng các trọng số của deep neural network để phân loại các superpixel trong hình ảnh và định lượng các vùng nhiễm.</a:t>
            </a:r>
          </a:p>
          <a:p>
            <a:pPr marL="285750" indent="-285750" algn="just" fontAlgn="base">
              <a:spcAft>
                <a:spcPts val="1000"/>
              </a:spcAft>
              <a:buFont typeface="Arial" panose="020B0604020202020204" pitchFamily="34" charset="0"/>
              <a:buChar char="•"/>
            </a:pPr>
            <a:r>
              <a:rPr lang="vi-VN" dirty="0">
                <a:latin typeface="Times New Roman" panose="02020603050405020304" pitchFamily="18" charset="0"/>
                <a:cs typeface="Times New Roman" panose="02020603050405020304" pitchFamily="18" charset="0"/>
              </a:rPr>
              <a:t>Kết quả của deep learning trong hệ thống này được sử dụng thành công để hỗ trợ các bác sĩ X quang chuẩn đoán định lượng nhiễm</a:t>
            </a:r>
          </a:p>
        </p:txBody>
      </p:sp>
      <p:pic>
        <p:nvPicPr>
          <p:cNvPr id="3078" name="Picture 6" descr="Fully automated multi-parametric brain tumour segmentation using superpixel  based classification - ScienceDirect">
            <a:extLst>
              <a:ext uri="{FF2B5EF4-FFF2-40B4-BE49-F238E27FC236}">
                <a16:creationId xmlns:a16="http://schemas.microsoft.com/office/drawing/2014/main" id="{8410E626-5D33-C3C3-0A25-F16D402B1CE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2760"/>
          <a:stretch/>
        </p:blipFill>
        <p:spPr bwMode="auto">
          <a:xfrm>
            <a:off x="4572000" y="339502"/>
            <a:ext cx="4098919" cy="2333625"/>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Fully automated multi-parametric brain tumour segmentation using superpixel  based classification - ScienceDirect">
            <a:extLst>
              <a:ext uri="{FF2B5EF4-FFF2-40B4-BE49-F238E27FC236}">
                <a16:creationId xmlns:a16="http://schemas.microsoft.com/office/drawing/2014/main" id="{270A8F23-8790-69DF-ABC5-829A0D6DE13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7718"/>
          <a:stretch/>
        </p:blipFill>
        <p:spPr bwMode="auto">
          <a:xfrm>
            <a:off x="5637519" y="2747563"/>
            <a:ext cx="1967880" cy="2333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9974276"/>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checkerboard(across)">
                                      <p:cBhvr>
                                        <p:cTn id="7" dur="500"/>
                                        <p:tgtEl>
                                          <p:spTgt spid="7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69"/>
                                        </p:tgtEl>
                                        <p:attrNameLst>
                                          <p:attrName>style.visibility</p:attrName>
                                        </p:attrNameLst>
                                      </p:cBhvr>
                                      <p:to>
                                        <p:strVal val="visible"/>
                                      </p:to>
                                    </p:set>
                                    <p:animEffect transition="in" filter="checkerboard(across)">
                                      <p:cBhvr>
                                        <p:cTn id="11" dur="500"/>
                                        <p:tgtEl>
                                          <p:spTgt spid="69"/>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p:bldP spid="2"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矩形 68"/>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70" name="文本框 69"/>
          <p:cNvSpPr txBox="1"/>
          <p:nvPr/>
        </p:nvSpPr>
        <p:spPr>
          <a:xfrm>
            <a:off x="370531" y="287284"/>
            <a:ext cx="2582758"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SLIC SUPERPIXEL</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 name="TextBox 5">
            <a:extLst>
              <a:ext uri="{FF2B5EF4-FFF2-40B4-BE49-F238E27FC236}">
                <a16:creationId xmlns:a16="http://schemas.microsoft.com/office/drawing/2014/main" id="{01F4E9FA-D78C-53CA-4C98-235FBEBAB6E5}"/>
              </a:ext>
            </a:extLst>
          </p:cNvPr>
          <p:cNvSpPr txBox="1"/>
          <p:nvPr/>
        </p:nvSpPr>
        <p:spPr>
          <a:xfrm>
            <a:off x="51120" y="746729"/>
            <a:ext cx="8337304" cy="367665"/>
          </a:xfrm>
          <a:prstGeom prst="rect">
            <a:avLst/>
          </a:prstGeom>
          <a:noFill/>
        </p:spPr>
        <p:txBody>
          <a:bodyPr wrap="square" rtlCol="0">
            <a:spAutoFit/>
          </a:bodyPr>
          <a:lstStyle/>
          <a:p>
            <a:pPr>
              <a:lnSpc>
                <a:spcPts val="2250"/>
              </a:lnSpc>
            </a:pP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Các</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bước</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thực</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hiện</a:t>
            </a:r>
            <a:endPar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pic>
        <p:nvPicPr>
          <p:cNvPr id="3" name="Picture 2">
            <a:extLst>
              <a:ext uri="{FF2B5EF4-FFF2-40B4-BE49-F238E27FC236}">
                <a16:creationId xmlns:a16="http://schemas.microsoft.com/office/drawing/2014/main" id="{DB598532-47F3-FEC0-0E27-A6263E185897}"/>
              </a:ext>
            </a:extLst>
          </p:cNvPr>
          <p:cNvPicPr>
            <a:picLocks noChangeAspect="1"/>
          </p:cNvPicPr>
          <p:nvPr/>
        </p:nvPicPr>
        <p:blipFill>
          <a:blip r:embed="rId3"/>
          <a:stretch>
            <a:fillRect/>
          </a:stretch>
        </p:blipFill>
        <p:spPr>
          <a:xfrm>
            <a:off x="5652120" y="746729"/>
            <a:ext cx="3240360" cy="3580203"/>
          </a:xfrm>
          <a:prstGeom prst="rect">
            <a:avLst/>
          </a:prstGeom>
        </p:spPr>
      </p:pic>
      <p:sp>
        <p:nvSpPr>
          <p:cNvPr id="5" name="Подзаголовок 2">
            <a:extLst>
              <a:ext uri="{FF2B5EF4-FFF2-40B4-BE49-F238E27FC236}">
                <a16:creationId xmlns:a16="http://schemas.microsoft.com/office/drawing/2014/main" id="{9CAD8284-CC50-D397-0C7B-E366FB889348}"/>
              </a:ext>
            </a:extLst>
          </p:cNvPr>
          <p:cNvSpPr txBox="1"/>
          <p:nvPr/>
        </p:nvSpPr>
        <p:spPr>
          <a:xfrm>
            <a:off x="51120" y="1090432"/>
            <a:ext cx="5456984" cy="4145613"/>
          </a:xfrm>
          <a:prstGeom prst="rect">
            <a:avLst/>
          </a:prstGeom>
        </p:spPr>
        <p:txBody>
          <a:bodyPr vert="horz" lIns="68580" tIns="34290" rIns="68580" bIns="3429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lgn="just">
              <a:lnSpc>
                <a:spcPct val="100000"/>
              </a:lnSpc>
              <a:buNone/>
            </a:pP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Bước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1: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Chuyển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ảnh</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đưa</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vào</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thành</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dạng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CEILAB space.</a:t>
            </a:r>
          </a:p>
          <a:p>
            <a:pPr marL="0" indent="0" algn="just">
              <a:lnSpc>
                <a:spcPct val="100000"/>
              </a:lnSpc>
              <a:buNone/>
            </a:pP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Bước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2: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Từ</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giá</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trị</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K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cho</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trước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ta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tính</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giá</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trị</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S</a:t>
            </a:r>
          </a:p>
          <a:p>
            <a:pPr marL="0" indent="0" algn="just">
              <a:lnSpc>
                <a:spcPct val="100000"/>
              </a:lnSpc>
              <a:buNone/>
            </a:pP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Bước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3.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Đảo</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lộn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các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tâm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nhóm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trong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khu</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vực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i="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a:t>
            </a:r>
            <a:r>
              <a:rPr lang="en-US" sz="1050" i="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x</a:t>
            </a:r>
            <a:r>
              <a:rPr lang="en-US" sz="1700" i="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a:t>
            </a:r>
            <a:r>
              <a:rPr lang="en-US" sz="1700" i="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lân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cận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chọn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vị</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trí</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gradient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thấp</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nhất</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a:t>
            </a:r>
          </a:p>
          <a:p>
            <a:pPr marL="0" indent="0" algn="just">
              <a:lnSpc>
                <a:spcPct val="100000"/>
              </a:lnSpc>
              <a:buNone/>
            </a:pP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Bước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4: While (E &lt; </a:t>
            </a:r>
            <a:r>
              <a:rPr lang="el-GR"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α</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a:t>
            </a:r>
          </a:p>
          <a:p>
            <a:pPr marL="0" indent="0" algn="just">
              <a:lnSpc>
                <a:spcPct val="100000"/>
              </a:lnSpc>
              <a:buNone/>
            </a:pP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Với</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từng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tâm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nhóm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Gán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pixel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phù</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hợp</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nhất</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từ</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không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gian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2S * 2S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lân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cận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dựa</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trên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khoảng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cách</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S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được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tính</a:t>
            </a:r>
            <a:endPar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a:p>
            <a:pPr marL="0" indent="0" algn="just">
              <a:lnSpc>
                <a:spcPct val="100000"/>
              </a:lnSpc>
              <a:buNone/>
            </a:pP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Tính</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lại</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tâm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nhóm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mới</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và</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độ</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lỗi</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E.</a:t>
            </a:r>
          </a:p>
          <a:p>
            <a:pPr marL="0" indent="0" algn="just">
              <a:lnSpc>
                <a:spcPct val="100000"/>
              </a:lnSpc>
              <a:buNone/>
            </a:pP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a:t>
            </a:r>
          </a:p>
          <a:p>
            <a:pPr marL="0" indent="0" algn="just">
              <a:lnSpc>
                <a:spcPct val="100000"/>
              </a:lnSpc>
              <a:buNone/>
            </a:pP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Bước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5: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Kết</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nối</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các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phần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rời</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rạc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bằng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cách</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gán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nhãn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các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phần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rời</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rạc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với</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các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nhãn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của</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cụm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lân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cận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lớn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nhất</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a:t>
            </a:r>
          </a:p>
        </p:txBody>
      </p:sp>
    </p:spTree>
    <p:extLst>
      <p:ext uri="{BB962C8B-B14F-4D97-AF65-F5344CB8AC3E}">
        <p14:creationId xmlns:p14="http://schemas.microsoft.com/office/powerpoint/2010/main" val="4183519306"/>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checkerboard(across)">
                                      <p:cBhvr>
                                        <p:cTn id="7" dur="500"/>
                                        <p:tgtEl>
                                          <p:spTgt spid="7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69"/>
                                        </p:tgtEl>
                                        <p:attrNameLst>
                                          <p:attrName>style.visibility</p:attrName>
                                        </p:attrNameLst>
                                      </p:cBhvr>
                                      <p:to>
                                        <p:strVal val="visible"/>
                                      </p:to>
                                    </p:set>
                                    <p:animEffect transition="in" filter="checkerboard(across)">
                                      <p:cBhvr>
                                        <p:cTn id="11" dur="500"/>
                                        <p:tgtEl>
                                          <p:spTgt spid="69"/>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randombar(horizontal)">
                                      <p:cBhvr>
                                        <p:cTn id="21" dur="500"/>
                                        <p:tgtEl>
                                          <p:spTgt spid="5"/>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p:bldP spid="2" grpId="0"/>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矩形 68"/>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70" name="文本框 69"/>
          <p:cNvSpPr txBox="1"/>
          <p:nvPr/>
        </p:nvSpPr>
        <p:spPr>
          <a:xfrm>
            <a:off x="370531" y="287284"/>
            <a:ext cx="2582758"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SLIC SUPERPIXEL</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 name="TextBox 5">
            <a:extLst>
              <a:ext uri="{FF2B5EF4-FFF2-40B4-BE49-F238E27FC236}">
                <a16:creationId xmlns:a16="http://schemas.microsoft.com/office/drawing/2014/main" id="{01F4E9FA-D78C-53CA-4C98-235FBEBAB6E5}"/>
              </a:ext>
            </a:extLst>
          </p:cNvPr>
          <p:cNvSpPr txBox="1"/>
          <p:nvPr/>
        </p:nvSpPr>
        <p:spPr>
          <a:xfrm>
            <a:off x="0" y="843349"/>
            <a:ext cx="8337304" cy="367665"/>
          </a:xfrm>
          <a:prstGeom prst="rect">
            <a:avLst/>
          </a:prstGeom>
          <a:noFill/>
        </p:spPr>
        <p:txBody>
          <a:bodyPr wrap="square" rtlCol="0">
            <a:spAutoFit/>
          </a:bodyPr>
          <a:lstStyle/>
          <a:p>
            <a:pPr>
              <a:lnSpc>
                <a:spcPts val="2250"/>
              </a:lnSpc>
            </a:pP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HẠN CHẾ SLIC VÀ COMPLEXITY</a:t>
            </a:r>
          </a:p>
        </p:txBody>
      </p:sp>
      <p:sp>
        <p:nvSpPr>
          <p:cNvPr id="5" name="Подзаголовок 2">
            <a:extLst>
              <a:ext uri="{FF2B5EF4-FFF2-40B4-BE49-F238E27FC236}">
                <a16:creationId xmlns:a16="http://schemas.microsoft.com/office/drawing/2014/main" id="{9CAD8284-CC50-D397-0C7B-E366FB889348}"/>
              </a:ext>
            </a:extLst>
          </p:cNvPr>
          <p:cNvSpPr txBox="1"/>
          <p:nvPr/>
        </p:nvSpPr>
        <p:spPr>
          <a:xfrm>
            <a:off x="70445" y="1707654"/>
            <a:ext cx="8769352" cy="4145613"/>
          </a:xfrm>
          <a:prstGeom prst="rect">
            <a:avLst/>
          </a:prstGeom>
        </p:spPr>
        <p:txBody>
          <a:bodyPr vert="horz" lIns="68580" tIns="34290" rIns="68580" bIns="3429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342900" indent="-342900" algn="just">
              <a:lnSpc>
                <a:spcPct val="100000"/>
              </a:lnSpc>
              <a:buAutoNum type="arabicPeriod"/>
            </a:pP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Han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chế</a:t>
            </a:r>
            <a:endPar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a:p>
            <a:pPr algn="just">
              <a:lnSpc>
                <a:spcPct val="100000"/>
              </a:lnSpc>
              <a:buFontTx/>
              <a:buChar char="-"/>
            </a:pP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SLIC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không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thực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thi</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kết</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nối</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một</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cách</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rõ</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ràng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Ở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bước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5,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phân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cụm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thủ</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tục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một</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số</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pixel “orphan”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không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thuộc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về</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cùng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1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thành</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phần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được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kết</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nối</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như</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trung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tâm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cụm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có</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thể</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vẫn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còn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p>
          <a:p>
            <a:pPr marL="0" indent="0" algn="just">
              <a:lnSpc>
                <a:spcPct val="100000"/>
              </a:lnSpc>
              <a:buNone/>
            </a:pP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2.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Khắc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phục</a:t>
            </a:r>
            <a:endPar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a:p>
            <a:pPr algn="just">
              <a:lnSpc>
                <a:spcPct val="100000"/>
              </a:lnSpc>
              <a:buFontTx/>
              <a:buChar char="-"/>
            </a:pP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Để</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khắc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phục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điều</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trên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thì</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các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pixel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đó</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được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gán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nhãn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của</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trung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tâm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cụm</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gần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nhất</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bằng</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thuật</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toán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các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thành</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phần</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được</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kết</a:t>
            </a: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sz="1700"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nối</a:t>
            </a:r>
            <a:endPar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a:p>
            <a:pPr marL="0" indent="0" algn="just">
              <a:lnSpc>
                <a:spcPct val="100000"/>
              </a:lnSpc>
              <a:buNone/>
            </a:pPr>
            <a:r>
              <a:rPr lang="en-US" sz="1700" dirty="0">
                <a:latin typeface="Times New Roman" panose="02020603050405020304" pitchFamily="18" charset="0"/>
                <a:ea typeface="Yeseva One" panose="00000500000000000000" charset="0"/>
                <a:cs typeface="Times New Roman" panose="02020603050405020304" pitchFamily="18" charset="0"/>
                <a:sym typeface="Arial" panose="020B0604020202090204"/>
              </a:rPr>
              <a:t>3. Complexity: O(N)</a:t>
            </a:r>
          </a:p>
        </p:txBody>
      </p:sp>
    </p:spTree>
    <p:extLst>
      <p:ext uri="{BB962C8B-B14F-4D97-AF65-F5344CB8AC3E}">
        <p14:creationId xmlns:p14="http://schemas.microsoft.com/office/powerpoint/2010/main" val="1665428059"/>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checkerboard(across)">
                                      <p:cBhvr>
                                        <p:cTn id="7" dur="500"/>
                                        <p:tgtEl>
                                          <p:spTgt spid="7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69"/>
                                        </p:tgtEl>
                                        <p:attrNameLst>
                                          <p:attrName>style.visibility</p:attrName>
                                        </p:attrNameLst>
                                      </p:cBhvr>
                                      <p:to>
                                        <p:strVal val="visible"/>
                                      </p:to>
                                    </p:set>
                                    <p:animEffect transition="in" filter="checkerboard(across)">
                                      <p:cBhvr>
                                        <p:cTn id="11" dur="500"/>
                                        <p:tgtEl>
                                          <p:spTgt spid="69"/>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randombar(horizontal)">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p:bldP spid="2" grpId="0"/>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5" name="椭圆 4"/>
          <p:cNvSpPr/>
          <p:nvPr/>
        </p:nvSpPr>
        <p:spPr>
          <a:xfrm>
            <a:off x="3897388" y="1347614"/>
            <a:ext cx="1190072" cy="1190072"/>
          </a:xfrm>
          <a:prstGeom prst="ellipse">
            <a:avLst/>
          </a:prstGeom>
          <a:noFill/>
          <a:ln w="76200">
            <a:solidFill>
              <a:srgbClr val="EDA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rgbClr val="EDAD00"/>
                </a:solidFill>
                <a:latin typeface="Yeseva One" panose="00000500000000000000" charset="0"/>
                <a:ea typeface="Yeseva One" panose="00000500000000000000" charset="0"/>
                <a:cs typeface="Yeseva One" panose="00000500000000000000" charset="0"/>
                <a:sym typeface="Arial" panose="020B0604020202090204"/>
              </a:rPr>
              <a:t>05</a:t>
            </a:r>
          </a:p>
        </p:txBody>
      </p:sp>
      <p:sp>
        <p:nvSpPr>
          <p:cNvPr id="6" name="TextBox 5"/>
          <p:cNvSpPr txBox="1"/>
          <p:nvPr/>
        </p:nvSpPr>
        <p:spPr>
          <a:xfrm>
            <a:off x="3416594" y="2605912"/>
            <a:ext cx="2310825" cy="742511"/>
          </a:xfrm>
          <a:prstGeom prst="rect">
            <a:avLst/>
          </a:prstGeom>
          <a:noFill/>
        </p:spPr>
        <p:txBody>
          <a:bodyPr wrap="none" rtlCol="0">
            <a:spAutoFit/>
          </a:bodyPr>
          <a:lstStyle/>
          <a:p>
            <a:pPr algn="ctr">
              <a:lnSpc>
                <a:spcPct val="150000"/>
              </a:lnSpc>
            </a:pPr>
            <a:r>
              <a:rPr lang="en-GB" altLang="zh-CN" sz="3200" b="1" dirty="0">
                <a:effectLst>
                  <a:outerShdw blurRad="38100" dist="38100" dir="2700000" algn="tl">
                    <a:srgbClr val="000000">
                      <a:alpha val="43137"/>
                    </a:srgbClr>
                  </a:outerShdw>
                </a:effectLst>
                <a:highlight>
                  <a:srgbClr val="FFFF00"/>
                </a:highlight>
                <a:latin typeface="Times New Roman" panose="02020603050405020304" pitchFamily="18" charset="0"/>
                <a:ea typeface="Yeseva One" panose="00000500000000000000" charset="0"/>
                <a:cs typeface="Times New Roman" panose="02020603050405020304" pitchFamily="18" charset="0"/>
                <a:sym typeface="Arial" panose="020B0604020202090204"/>
              </a:rPr>
              <a:t>KẾT LUẬN</a:t>
            </a:r>
            <a:endParaRPr lang="en-US" altLang="zh-CN" sz="3200" b="1" dirty="0">
              <a:effectLst>
                <a:outerShdw blurRad="38100" dist="38100" dir="2700000" algn="tl">
                  <a:srgbClr val="000000">
                    <a:alpha val="43137"/>
                  </a:srgbClr>
                </a:outerShdw>
              </a:effectLst>
              <a:highlight>
                <a:srgbClr val="FFFF00"/>
              </a:highlight>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Tree>
    <p:extLst>
      <p:ext uri="{BB962C8B-B14F-4D97-AF65-F5344CB8AC3E}">
        <p14:creationId xmlns:p14="http://schemas.microsoft.com/office/powerpoint/2010/main" val="379168043"/>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anim calcmode="lin" valueType="num">
                                      <p:cBhvr>
                                        <p:cTn id="14" dur="500" fill="hold"/>
                                        <p:tgtEl>
                                          <p:spTgt spid="6"/>
                                        </p:tgtEl>
                                        <p:attrNameLst>
                                          <p:attrName>ppt_x</p:attrName>
                                        </p:attrNameLst>
                                      </p:cBhvr>
                                      <p:tavLst>
                                        <p:tav tm="0">
                                          <p:val>
                                            <p:strVal val="#ppt_x"/>
                                          </p:val>
                                        </p:tav>
                                        <p:tav tm="100000">
                                          <p:val>
                                            <p:strVal val="#ppt_x"/>
                                          </p:val>
                                        </p:tav>
                                      </p:tavLst>
                                    </p:anim>
                                    <p:anim calcmode="lin" valueType="num">
                                      <p:cBhvr>
                                        <p:cTn id="15"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5" name="文本框 44"/>
          <p:cNvSpPr txBox="1"/>
          <p:nvPr/>
        </p:nvSpPr>
        <p:spPr>
          <a:xfrm>
            <a:off x="1221856" y="285888"/>
            <a:ext cx="1577611"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KẾT LUẬN</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 name="Подзаголовок 2">
            <a:extLst>
              <a:ext uri="{FF2B5EF4-FFF2-40B4-BE49-F238E27FC236}">
                <a16:creationId xmlns:a16="http://schemas.microsoft.com/office/drawing/2014/main" id="{98B31BFC-A62D-E291-7EBA-FD4C0A19A754}"/>
              </a:ext>
            </a:extLst>
          </p:cNvPr>
          <p:cNvSpPr txBox="1"/>
          <p:nvPr/>
        </p:nvSpPr>
        <p:spPr>
          <a:xfrm>
            <a:off x="0" y="1419622"/>
            <a:ext cx="9108504" cy="3332396"/>
          </a:xfrm>
          <a:prstGeom prst="rect">
            <a:avLst/>
          </a:prstGeom>
        </p:spPr>
        <p:txBody>
          <a:bodyPr vert="horz" lIns="68580" tIns="34290" rIns="68580" bIns="3429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just">
              <a:lnSpc>
                <a:spcPct val="100000"/>
              </a:lnSpc>
            </a:pPr>
            <a:r>
              <a:rPr lang="vi-VN" sz="1800" dirty="0">
                <a:latin typeface="Times New Roman" panose="02020603050405020304" pitchFamily="18" charset="0"/>
                <a:cs typeface="Times New Roman" panose="02020603050405020304" pitchFamily="18" charset="0"/>
              </a:rPr>
              <a:t>Phân đoạn ảnh dựa vào superpixel là một điều cần thiết cho các ứng dụng thị giác máy tính, bởi vì nhu cầu y khoa xác định các vùng nhiễm bệnh và không nhiễm bệnh để giúp các bác sĩ và người dân chữa bệnh kịp thời. Các loại phương pháp tiếp cận khác nhau đã được trình bày bao gồm các phương pháp truyền thống và phương pháp hiện đại.</a:t>
            </a:r>
          </a:p>
          <a:p>
            <a:pPr algn="just">
              <a:lnSpc>
                <a:spcPct val="100000"/>
              </a:lnSpc>
            </a:pPr>
            <a:r>
              <a:rPr lang="vi-VN" sz="1800" dirty="0">
                <a:latin typeface="Times New Roman" panose="02020603050405020304" pitchFamily="18" charset="0"/>
                <a:cs typeface="Times New Roman" panose="02020603050405020304" pitchFamily="18" charset="0"/>
              </a:rPr>
              <a:t>Các loại phương pháp truyền thống khó có thể phân đoạn ảnh dựa vào superpixel được nhưng một số phương pháp hiện đại sẽ tạo ra kết quả rất đáng mong chờ cho từng loại ảnh.</a:t>
            </a:r>
          </a:p>
          <a:p>
            <a:pPr algn="just">
              <a:lnSpc>
                <a:spcPct val="100000"/>
              </a:lnSpc>
            </a:pPr>
            <a:r>
              <a:rPr lang="vi-VN" sz="1800" dirty="0">
                <a:latin typeface="Times New Roman" panose="02020603050405020304" pitchFamily="18" charset="0"/>
                <a:cs typeface="Times New Roman" panose="02020603050405020304" pitchFamily="18" charset="0"/>
              </a:rPr>
              <a:t>Vấn đề của phương pháp hiện đại là độ phức tạp tính toán cao và sử dụng nhiều bộ nhớ. Trong tương lại, cần nghiên cứu ra những thuật toán mới để giảm thiểu độ phức tạp và có thể xử lí đồng thời cả cấu trúc đơn giản, cấu trúc phức tạp.</a:t>
            </a:r>
          </a:p>
        </p:txBody>
      </p:sp>
    </p:spTree>
    <p:extLst>
      <p:ext uri="{BB962C8B-B14F-4D97-AF65-F5344CB8AC3E}">
        <p14:creationId xmlns:p14="http://schemas.microsoft.com/office/powerpoint/2010/main" val="499453498"/>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checkerboard(across)">
                                      <p:cBhvr>
                                        <p:cTn id="7" dur="500"/>
                                        <p:tgtEl>
                                          <p:spTgt spid="45"/>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checkerboard(across)">
                                      <p:cBhvr>
                                        <p:cTn id="11" dur="500"/>
                                        <p:tgtEl>
                                          <p:spTgt spid="41"/>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5" grpId="0"/>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7" name="文本框 6"/>
          <p:cNvSpPr txBox="1"/>
          <p:nvPr/>
        </p:nvSpPr>
        <p:spPr>
          <a:xfrm>
            <a:off x="107504" y="1707654"/>
            <a:ext cx="6356612" cy="707886"/>
          </a:xfrm>
          <a:prstGeom prst="rect">
            <a:avLst/>
          </a:prstGeom>
          <a:noFill/>
        </p:spPr>
        <p:txBody>
          <a:bodyPr wrap="none" rtlCol="0">
            <a:spAutoFit/>
          </a:bodyPr>
          <a:lstStyle/>
          <a:p>
            <a:pPr algn="ctr"/>
            <a:r>
              <a:rPr lang="zh-CN" altLang="en-US" sz="4000" dirty="0">
                <a:solidFill>
                  <a:srgbClr val="EDAD00"/>
                </a:solidFill>
                <a:highlight>
                  <a:srgbClr val="000000"/>
                </a:highlight>
                <a:latin typeface="Times New Roman" panose="02020603050405020304" pitchFamily="18" charset="0"/>
                <a:ea typeface="Yeseva One" panose="00000500000000000000" charset="0"/>
                <a:cs typeface="Times New Roman" panose="02020603050405020304" pitchFamily="18" charset="0"/>
                <a:sym typeface="Arial" panose="020B0604020202090204"/>
              </a:rPr>
              <a:t>THANKS FOR WATCHING!</a:t>
            </a:r>
          </a:p>
        </p:txBody>
      </p:sp>
      <p:sp>
        <p:nvSpPr>
          <p:cNvPr id="11" name="文本框 10"/>
          <p:cNvSpPr txBox="1"/>
          <p:nvPr/>
        </p:nvSpPr>
        <p:spPr>
          <a:xfrm>
            <a:off x="416248" y="2596821"/>
            <a:ext cx="3715697" cy="369332"/>
          </a:xfrm>
          <a:prstGeom prst="rect">
            <a:avLst/>
          </a:prstGeom>
          <a:noFill/>
        </p:spPr>
        <p:txBody>
          <a:bodyPr wrap="none" rtlCol="0">
            <a:spAutoFit/>
          </a:bodyPr>
          <a:lstStyle/>
          <a:p>
            <a:pPr algn="ctr"/>
            <a:r>
              <a:rPr lang="zh-CN" altLang="en-US" dirty="0">
                <a:solidFill>
                  <a:srgbClr val="EDAD00"/>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DO YOU HAVE ANY QUESTIONS</a:t>
            </a:r>
            <a:r>
              <a:rPr lang="en-US" altLang="zh-CN" dirty="0">
                <a:solidFill>
                  <a:srgbClr val="EDAD00"/>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a:t>
            </a:r>
            <a:endParaRPr lang="zh-CN" altLang="en-US" dirty="0">
              <a:solidFill>
                <a:srgbClr val="EDAD00"/>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Tree>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iterate type="lt">
                                    <p:tmPct val="10000"/>
                                  </p:iterate>
                                  <p:childTnLst>
                                    <p:set>
                                      <p:cBhvr>
                                        <p:cTn id="6" dur="1" fill="hold">
                                          <p:stCondLst>
                                            <p:cond delay="0"/>
                                          </p:stCondLst>
                                        </p:cTn>
                                        <p:tgtEl>
                                          <p:spTgt spid="7"/>
                                        </p:tgtEl>
                                        <p:attrNameLst>
                                          <p:attrName>style.visibility</p:attrName>
                                        </p:attrNameLst>
                                      </p:cBhvr>
                                      <p:to>
                                        <p:strVal val="visible"/>
                                      </p:to>
                                    </p:set>
                                    <p:anim calcmode="lin" valueType="num">
                                      <p:cBhvr>
                                        <p:cTn id="7" dur="1500" fill="hold"/>
                                        <p:tgtEl>
                                          <p:spTgt spid="7"/>
                                        </p:tgtEl>
                                        <p:attrNameLst>
                                          <p:attrName>ppt_w</p:attrName>
                                        </p:attrNameLst>
                                      </p:cBhvr>
                                      <p:tavLst>
                                        <p:tav tm="0">
                                          <p:val>
                                            <p:fltVal val="0"/>
                                          </p:val>
                                        </p:tav>
                                        <p:tav tm="100000">
                                          <p:val>
                                            <p:strVal val="#ppt_w"/>
                                          </p:val>
                                        </p:tav>
                                      </p:tavLst>
                                    </p:anim>
                                    <p:anim calcmode="lin" valueType="num">
                                      <p:cBhvr>
                                        <p:cTn id="8" dur="1500" fill="hold"/>
                                        <p:tgtEl>
                                          <p:spTgt spid="7"/>
                                        </p:tgtEl>
                                        <p:attrNameLst>
                                          <p:attrName>ppt_h</p:attrName>
                                        </p:attrNameLst>
                                      </p:cBhvr>
                                      <p:tavLst>
                                        <p:tav tm="0">
                                          <p:val>
                                            <p:fltVal val="0"/>
                                          </p:val>
                                        </p:tav>
                                        <p:tav tm="100000">
                                          <p:val>
                                            <p:strVal val="#ppt_h"/>
                                          </p:val>
                                        </p:tav>
                                      </p:tavLst>
                                    </p:anim>
                                    <p:anim calcmode="lin" valueType="num">
                                      <p:cBhvr>
                                        <p:cTn id="9" dur="1500" fill="hold"/>
                                        <p:tgtEl>
                                          <p:spTgt spid="7"/>
                                        </p:tgtEl>
                                        <p:attrNameLst>
                                          <p:attrName>style.rotation</p:attrName>
                                        </p:attrNameLst>
                                      </p:cBhvr>
                                      <p:tavLst>
                                        <p:tav tm="0">
                                          <p:val>
                                            <p:fltVal val="360"/>
                                          </p:val>
                                        </p:tav>
                                        <p:tav tm="100000">
                                          <p:val>
                                            <p:fltVal val="0"/>
                                          </p:val>
                                        </p:tav>
                                      </p:tavLst>
                                    </p:anim>
                                    <p:animEffect transition="in" filter="fade">
                                      <p:cBhvr>
                                        <p:cTn id="10" dur="1500"/>
                                        <p:tgtEl>
                                          <p:spTgt spid="7"/>
                                        </p:tgtEl>
                                      </p:cBhvr>
                                    </p:animEffect>
                                  </p:childTnLst>
                                </p:cTn>
                              </p:par>
                              <p:par>
                                <p:cTn id="11" presetID="23" presetClass="entr" presetSubtype="528" fill="hold" grpId="1" nodeType="withEffect">
                                  <p:stCondLst>
                                    <p:cond delay="0"/>
                                  </p:stCondLst>
                                  <p:iterate type="lt">
                                    <p:tmPct val="10000"/>
                                  </p:iterate>
                                  <p:childTnLst>
                                    <p:set>
                                      <p:cBhvr>
                                        <p:cTn id="12" dur="1" fill="hold">
                                          <p:stCondLst>
                                            <p:cond delay="0"/>
                                          </p:stCondLst>
                                        </p:cTn>
                                        <p:tgtEl>
                                          <p:spTgt spid="7"/>
                                        </p:tgtEl>
                                        <p:attrNameLst>
                                          <p:attrName>style.visibility</p:attrName>
                                        </p:attrNameLst>
                                      </p:cBhvr>
                                      <p:to>
                                        <p:strVal val="visible"/>
                                      </p:to>
                                    </p:set>
                                    <p:anim calcmode="lin" valueType="num">
                                      <p:cBhvr>
                                        <p:cTn id="13" dur="1500" fill="hold"/>
                                        <p:tgtEl>
                                          <p:spTgt spid="7"/>
                                        </p:tgtEl>
                                        <p:attrNameLst>
                                          <p:attrName>ppt_w</p:attrName>
                                        </p:attrNameLst>
                                      </p:cBhvr>
                                      <p:tavLst>
                                        <p:tav tm="0">
                                          <p:val>
                                            <p:fltVal val="0"/>
                                          </p:val>
                                        </p:tav>
                                        <p:tav tm="100000">
                                          <p:val>
                                            <p:strVal val="#ppt_w"/>
                                          </p:val>
                                        </p:tav>
                                      </p:tavLst>
                                    </p:anim>
                                    <p:anim calcmode="lin" valueType="num">
                                      <p:cBhvr>
                                        <p:cTn id="14" dur="1500" fill="hold"/>
                                        <p:tgtEl>
                                          <p:spTgt spid="7"/>
                                        </p:tgtEl>
                                        <p:attrNameLst>
                                          <p:attrName>ppt_h</p:attrName>
                                        </p:attrNameLst>
                                      </p:cBhvr>
                                      <p:tavLst>
                                        <p:tav tm="0">
                                          <p:val>
                                            <p:fltVal val="0"/>
                                          </p:val>
                                        </p:tav>
                                        <p:tav tm="100000">
                                          <p:val>
                                            <p:strVal val="#ppt_h"/>
                                          </p:val>
                                        </p:tav>
                                      </p:tavLst>
                                    </p:anim>
                                    <p:anim calcmode="lin" valueType="num">
                                      <p:cBhvr>
                                        <p:cTn id="15" dur="1500" fill="hold"/>
                                        <p:tgtEl>
                                          <p:spTgt spid="7"/>
                                        </p:tgtEl>
                                        <p:attrNameLst>
                                          <p:attrName>ppt_x</p:attrName>
                                        </p:attrNameLst>
                                      </p:cBhvr>
                                      <p:tavLst>
                                        <p:tav tm="0">
                                          <p:val>
                                            <p:fltVal val="0.5"/>
                                          </p:val>
                                        </p:tav>
                                        <p:tav tm="100000">
                                          <p:val>
                                            <p:strVal val="#ppt_x"/>
                                          </p:val>
                                        </p:tav>
                                      </p:tavLst>
                                    </p:anim>
                                    <p:anim calcmode="lin" valueType="num">
                                      <p:cBhvr>
                                        <p:cTn id="16" dur="1500" fill="hold"/>
                                        <p:tgtEl>
                                          <p:spTgt spid="7"/>
                                        </p:tgtEl>
                                        <p:attrNameLst>
                                          <p:attrName>ppt_y</p:attrName>
                                        </p:attrNameLst>
                                      </p:cBhvr>
                                      <p:tavLst>
                                        <p:tav tm="0">
                                          <p:val>
                                            <p:fltVal val="0.5"/>
                                          </p:val>
                                        </p:tav>
                                        <p:tav tm="100000">
                                          <p:val>
                                            <p:strVal val="#ppt_y"/>
                                          </p:val>
                                        </p:tav>
                                      </p:tavLst>
                                    </p:anim>
                                  </p:childTnLst>
                                </p:cTn>
                              </p:par>
                              <p:par>
                                <p:cTn id="17" presetID="10" presetClass="entr" presetSubtype="0" fill="hold" grpId="0" nodeType="withEffect">
                                  <p:stCondLst>
                                    <p:cond delay="30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33000" r="-33000"/>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067944" y="1491631"/>
            <a:ext cx="3602192" cy="344650"/>
            <a:chOff x="5044502" y="1491631"/>
            <a:chExt cx="3602192" cy="344650"/>
          </a:xfrm>
        </p:grpSpPr>
        <p:sp>
          <p:nvSpPr>
            <p:cNvPr id="12" name="KSO_Shape"/>
            <p:cNvSpPr/>
            <p:nvPr/>
          </p:nvSpPr>
          <p:spPr>
            <a:xfrm>
              <a:off x="5044502" y="1491631"/>
              <a:ext cx="471502" cy="271358"/>
            </a:xfrm>
            <a:prstGeom prst="homePlate">
              <a:avLst>
                <a:gd name="adj" fmla="val 32249"/>
              </a:avLst>
            </a:prstGeom>
            <a:solidFill>
              <a:srgbClr val="EDAD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dist" eaLnBrk="1" fontAlgn="auto" hangingPunct="1">
                <a:spcBef>
                  <a:spcPts val="0"/>
                </a:spcBef>
                <a:spcAft>
                  <a:spcPts val="0"/>
                </a:spcAft>
                <a:defRPr/>
              </a:pPr>
              <a:endParaRPr lang="zh-CN" altLang="en-US" sz="700" b="1" dirty="0">
                <a:solidFill>
                  <a:schemeClr val="tx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16" name="TextBox 88"/>
            <p:cNvSpPr txBox="1"/>
            <p:nvPr/>
          </p:nvSpPr>
          <p:spPr>
            <a:xfrm>
              <a:off x="5665311" y="1497727"/>
              <a:ext cx="2912875" cy="338554"/>
            </a:xfrm>
            <a:prstGeom prst="rect">
              <a:avLst/>
            </a:prstGeom>
            <a:noFill/>
          </p:spPr>
          <p:txBody>
            <a:bodyPr wrap="square" rtlCol="0">
              <a:spAutoFit/>
            </a:bodyPr>
            <a:lstStyle/>
            <a:p>
              <a:pPr fontAlgn="base">
                <a:spcBef>
                  <a:spcPct val="0"/>
                </a:spcBef>
                <a:spcAft>
                  <a:spcPct val="0"/>
                </a:spcAft>
                <a:buFont typeface="Arial" panose="020B0604020202090204" pitchFamily="34" charset="0"/>
                <a:buNone/>
              </a:pPr>
              <a:r>
                <a:rPr lang="en-US"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ĐỘNG LỰC NGHIÊN CỨU</a:t>
              </a:r>
              <a:endParaRPr lang="zh-CN" altLang="en-US"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cxnSp>
          <p:nvCxnSpPr>
            <p:cNvPr id="19" name="直接连接符 18"/>
            <p:cNvCxnSpPr/>
            <p:nvPr/>
          </p:nvCxnSpPr>
          <p:spPr>
            <a:xfrm>
              <a:off x="5578503" y="1776393"/>
              <a:ext cx="3068191" cy="0"/>
            </a:xfrm>
            <a:prstGeom prst="line">
              <a:avLst/>
            </a:prstGeom>
            <a:ln>
              <a:solidFill>
                <a:srgbClr val="3A3A3A"/>
              </a:solidFill>
              <a:prstDash val="dash"/>
            </a:ln>
          </p:spPr>
          <p:style>
            <a:lnRef idx="1">
              <a:schemeClr val="accent1"/>
            </a:lnRef>
            <a:fillRef idx="0">
              <a:schemeClr val="accent1"/>
            </a:fillRef>
            <a:effectRef idx="0">
              <a:schemeClr val="accent1"/>
            </a:effectRef>
            <a:fontRef idx="minor">
              <a:schemeClr val="tx1"/>
            </a:fontRef>
          </p:style>
        </p:cxnSp>
        <p:sp>
          <p:nvSpPr>
            <p:cNvPr id="29" name="TextBox 88"/>
            <p:cNvSpPr txBox="1"/>
            <p:nvPr/>
          </p:nvSpPr>
          <p:spPr>
            <a:xfrm>
              <a:off x="5070967" y="1491631"/>
              <a:ext cx="338554" cy="276999"/>
            </a:xfrm>
            <a:prstGeom prst="rect">
              <a:avLst/>
            </a:prstGeom>
            <a:noFill/>
          </p:spPr>
          <p:txBody>
            <a:bodyPr wrap="none" rtlCol="0">
              <a:spAutoFit/>
            </a:bodyPr>
            <a:lstStyle/>
            <a:p>
              <a:pPr algn="dist" fontAlgn="base">
                <a:spcBef>
                  <a:spcPct val="0"/>
                </a:spcBef>
                <a:spcAft>
                  <a:spcPct val="0"/>
                </a:spcAft>
                <a:buFont typeface="Arial" panose="020B0604020202090204" pitchFamily="34" charset="0"/>
                <a:buNone/>
              </a:pPr>
              <a:r>
                <a:rPr lang="en-US" altLang="zh-CN" sz="12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01</a:t>
              </a:r>
              <a:endParaRPr lang="zh-CN" altLang="en-US" sz="1200"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grpSp>
      <p:grpSp>
        <p:nvGrpSpPr>
          <p:cNvPr id="3" name="组合 2"/>
          <p:cNvGrpSpPr/>
          <p:nvPr/>
        </p:nvGrpSpPr>
        <p:grpSpPr>
          <a:xfrm>
            <a:off x="4067944" y="2000922"/>
            <a:ext cx="3602194" cy="338554"/>
            <a:chOff x="5044502" y="2000922"/>
            <a:chExt cx="3602194" cy="338554"/>
          </a:xfrm>
        </p:grpSpPr>
        <p:sp>
          <p:nvSpPr>
            <p:cNvPr id="13" name="KSO_Shape"/>
            <p:cNvSpPr/>
            <p:nvPr/>
          </p:nvSpPr>
          <p:spPr>
            <a:xfrm>
              <a:off x="5044502" y="2015606"/>
              <a:ext cx="471502" cy="271358"/>
            </a:xfrm>
            <a:prstGeom prst="homePlate">
              <a:avLst>
                <a:gd name="adj" fmla="val 32249"/>
              </a:avLst>
            </a:prstGeom>
            <a:solidFill>
              <a:srgbClr val="EDAD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dist" eaLnBrk="1" fontAlgn="auto" hangingPunct="1">
                <a:spcBef>
                  <a:spcPts val="0"/>
                </a:spcBef>
                <a:spcAft>
                  <a:spcPts val="0"/>
                </a:spcAft>
                <a:defRPr/>
              </a:pPr>
              <a:endParaRPr lang="zh-CN" altLang="en-US" sz="700" b="1" dirty="0">
                <a:solidFill>
                  <a:schemeClr val="tx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2" name="TextBox 108"/>
            <p:cNvSpPr txBox="1"/>
            <p:nvPr/>
          </p:nvSpPr>
          <p:spPr>
            <a:xfrm>
              <a:off x="5665312" y="2000922"/>
              <a:ext cx="2763566" cy="338554"/>
            </a:xfrm>
            <a:prstGeom prst="rect">
              <a:avLst/>
            </a:prstGeom>
            <a:noFill/>
          </p:spPr>
          <p:txBody>
            <a:bodyPr wrap="square" rtlCol="0">
              <a:spAutoFit/>
            </a:bodyPr>
            <a:lstStyle/>
            <a:p>
              <a:pPr fontAlgn="base">
                <a:spcBef>
                  <a:spcPct val="0"/>
                </a:spcBef>
                <a:spcAft>
                  <a:spcPct val="0"/>
                </a:spcAft>
                <a:buFont typeface="Arial" panose="020B0604020202090204" pitchFamily="34" charset="0"/>
                <a:buNone/>
              </a:pPr>
              <a:r>
                <a:rPr lang="en-US"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PHÁT BIỂU BÀI TOÁN</a:t>
              </a:r>
              <a:endParaRPr lang="zh-CN" altLang="en-US"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cxnSp>
          <p:nvCxnSpPr>
            <p:cNvPr id="23" name="直接连接符 22"/>
            <p:cNvCxnSpPr/>
            <p:nvPr/>
          </p:nvCxnSpPr>
          <p:spPr>
            <a:xfrm>
              <a:off x="5578504" y="2287716"/>
              <a:ext cx="3068192" cy="0"/>
            </a:xfrm>
            <a:prstGeom prst="line">
              <a:avLst/>
            </a:prstGeom>
            <a:ln>
              <a:solidFill>
                <a:srgbClr val="3A3A3A"/>
              </a:solidFill>
              <a:prstDash val="dash"/>
            </a:ln>
          </p:spPr>
          <p:style>
            <a:lnRef idx="1">
              <a:schemeClr val="accent1"/>
            </a:lnRef>
            <a:fillRef idx="0">
              <a:schemeClr val="accent1"/>
            </a:fillRef>
            <a:effectRef idx="0">
              <a:schemeClr val="accent1"/>
            </a:effectRef>
            <a:fontRef idx="minor">
              <a:schemeClr val="tx1"/>
            </a:fontRef>
          </p:style>
        </p:cxnSp>
        <p:sp>
          <p:nvSpPr>
            <p:cNvPr id="30" name="TextBox 88"/>
            <p:cNvSpPr txBox="1"/>
            <p:nvPr/>
          </p:nvSpPr>
          <p:spPr>
            <a:xfrm>
              <a:off x="5070967" y="2021937"/>
              <a:ext cx="338554" cy="276999"/>
            </a:xfrm>
            <a:prstGeom prst="rect">
              <a:avLst/>
            </a:prstGeom>
            <a:noFill/>
          </p:spPr>
          <p:txBody>
            <a:bodyPr wrap="none" rtlCol="0">
              <a:spAutoFit/>
            </a:bodyPr>
            <a:lstStyle/>
            <a:p>
              <a:pPr algn="dist" fontAlgn="base">
                <a:spcBef>
                  <a:spcPct val="0"/>
                </a:spcBef>
                <a:spcAft>
                  <a:spcPct val="0"/>
                </a:spcAft>
                <a:buFont typeface="Arial" panose="020B0604020202090204" pitchFamily="34" charset="0"/>
                <a:buNone/>
              </a:pPr>
              <a:r>
                <a:rPr lang="en-US" altLang="zh-CN" sz="12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02</a:t>
              </a:r>
              <a:endParaRPr lang="zh-CN" altLang="en-US" sz="1200"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grpSp>
      <p:grpSp>
        <p:nvGrpSpPr>
          <p:cNvPr id="4" name="组合 3"/>
          <p:cNvGrpSpPr/>
          <p:nvPr/>
        </p:nvGrpSpPr>
        <p:grpSpPr>
          <a:xfrm>
            <a:off x="4067944" y="2505184"/>
            <a:ext cx="4464496" cy="338554"/>
            <a:chOff x="5044502" y="2505184"/>
            <a:chExt cx="4464496" cy="338554"/>
          </a:xfrm>
        </p:grpSpPr>
        <p:sp>
          <p:nvSpPr>
            <p:cNvPr id="14" name="KSO_Shape"/>
            <p:cNvSpPr/>
            <p:nvPr/>
          </p:nvSpPr>
          <p:spPr>
            <a:xfrm>
              <a:off x="5044502" y="2540647"/>
              <a:ext cx="471502" cy="271358"/>
            </a:xfrm>
            <a:prstGeom prst="homePlate">
              <a:avLst>
                <a:gd name="adj" fmla="val 32249"/>
              </a:avLst>
            </a:prstGeom>
            <a:solidFill>
              <a:srgbClr val="EDAD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dist" eaLnBrk="1" fontAlgn="auto" hangingPunct="1">
                <a:spcBef>
                  <a:spcPts val="0"/>
                </a:spcBef>
                <a:spcAft>
                  <a:spcPts val="0"/>
                </a:spcAft>
                <a:defRPr/>
              </a:pPr>
              <a:endParaRPr lang="zh-CN" altLang="en-US" sz="700" b="1" dirty="0">
                <a:solidFill>
                  <a:schemeClr val="tx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6" name="TextBox 115"/>
            <p:cNvSpPr txBox="1"/>
            <p:nvPr/>
          </p:nvSpPr>
          <p:spPr>
            <a:xfrm>
              <a:off x="5670569" y="2505184"/>
              <a:ext cx="3838429" cy="338554"/>
            </a:xfrm>
            <a:prstGeom prst="rect">
              <a:avLst/>
            </a:prstGeom>
            <a:noFill/>
          </p:spPr>
          <p:txBody>
            <a:bodyPr wrap="square" rtlCol="0">
              <a:spAutoFit/>
            </a:bodyPr>
            <a:lstStyle/>
            <a:p>
              <a:pPr fontAlgn="base">
                <a:spcBef>
                  <a:spcPct val="0"/>
                </a:spcBef>
                <a:spcAft>
                  <a:spcPct val="0"/>
                </a:spcAft>
                <a:buFont typeface="Arial" panose="020B0604020202090204" pitchFamily="34" charset="0"/>
                <a:buNone/>
              </a:pP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CÁC PHƯƠNG PHÁP SUPERPIXEL</a:t>
              </a:r>
              <a:endParaRPr lang="zh-CN" altLang="en-US"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cxnSp>
          <p:nvCxnSpPr>
            <p:cNvPr id="27" name="直接连接符 26"/>
            <p:cNvCxnSpPr/>
            <p:nvPr/>
          </p:nvCxnSpPr>
          <p:spPr>
            <a:xfrm>
              <a:off x="5578503" y="2796926"/>
              <a:ext cx="3068192" cy="0"/>
            </a:xfrm>
            <a:prstGeom prst="line">
              <a:avLst/>
            </a:prstGeom>
            <a:ln>
              <a:solidFill>
                <a:srgbClr val="3A3A3A"/>
              </a:solidFill>
              <a:prstDash val="dash"/>
            </a:ln>
          </p:spPr>
          <p:style>
            <a:lnRef idx="1">
              <a:schemeClr val="accent1"/>
            </a:lnRef>
            <a:fillRef idx="0">
              <a:schemeClr val="accent1"/>
            </a:fillRef>
            <a:effectRef idx="0">
              <a:schemeClr val="accent1"/>
            </a:effectRef>
            <a:fontRef idx="minor">
              <a:schemeClr val="tx1"/>
            </a:fontRef>
          </p:style>
        </p:cxnSp>
        <p:sp>
          <p:nvSpPr>
            <p:cNvPr id="31" name="TextBox 88"/>
            <p:cNvSpPr txBox="1"/>
            <p:nvPr/>
          </p:nvSpPr>
          <p:spPr>
            <a:xfrm>
              <a:off x="5070967" y="2539504"/>
              <a:ext cx="338554" cy="276999"/>
            </a:xfrm>
            <a:prstGeom prst="rect">
              <a:avLst/>
            </a:prstGeom>
            <a:noFill/>
          </p:spPr>
          <p:txBody>
            <a:bodyPr wrap="none" rtlCol="0">
              <a:spAutoFit/>
            </a:bodyPr>
            <a:lstStyle/>
            <a:p>
              <a:pPr algn="dist" fontAlgn="base">
                <a:spcBef>
                  <a:spcPct val="0"/>
                </a:spcBef>
                <a:spcAft>
                  <a:spcPct val="0"/>
                </a:spcAft>
                <a:buFont typeface="Arial" panose="020B0604020202090204" pitchFamily="34" charset="0"/>
                <a:buNone/>
              </a:pPr>
              <a:r>
                <a:rPr lang="en-US" altLang="zh-CN" sz="12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03</a:t>
              </a:r>
              <a:endParaRPr lang="zh-CN" altLang="en-US" sz="1200"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grpSp>
      <p:sp>
        <p:nvSpPr>
          <p:cNvPr id="45" name="文本框 44"/>
          <p:cNvSpPr txBox="1"/>
          <p:nvPr/>
        </p:nvSpPr>
        <p:spPr>
          <a:xfrm>
            <a:off x="1627862" y="1318895"/>
            <a:ext cx="553998" cy="1764665"/>
          </a:xfrm>
          <a:prstGeom prst="rect">
            <a:avLst/>
          </a:prstGeom>
          <a:noFill/>
        </p:spPr>
        <p:txBody>
          <a:bodyPr vert="eaVert" wrap="square" rtlCol="0">
            <a:spAutoFit/>
          </a:bodyPr>
          <a:lstStyle/>
          <a:p>
            <a:pPr algn="ctr"/>
            <a:r>
              <a:rPr lang="en-US" altLang="zh-CN" sz="2400" dirty="0">
                <a:solidFill>
                  <a:srgbClr val="EDAD00"/>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NỘI DUNG</a:t>
            </a:r>
          </a:p>
        </p:txBody>
      </p:sp>
      <p:grpSp>
        <p:nvGrpSpPr>
          <p:cNvPr id="10" name="组合 9"/>
          <p:cNvGrpSpPr/>
          <p:nvPr/>
        </p:nvGrpSpPr>
        <p:grpSpPr>
          <a:xfrm>
            <a:off x="790512" y="1086679"/>
            <a:ext cx="2739667" cy="2229104"/>
            <a:chOff x="790512" y="1086679"/>
            <a:chExt cx="2739667" cy="2229104"/>
          </a:xfrm>
        </p:grpSpPr>
        <p:sp>
          <p:nvSpPr>
            <p:cNvPr id="7" name="椭圆 6"/>
            <p:cNvSpPr/>
            <p:nvPr/>
          </p:nvSpPr>
          <p:spPr>
            <a:xfrm>
              <a:off x="790512" y="1086679"/>
              <a:ext cx="2229104" cy="2229104"/>
            </a:xfrm>
            <a:prstGeom prst="ellipse">
              <a:avLst/>
            </a:prstGeom>
            <a:noFill/>
            <a:ln>
              <a:solidFill>
                <a:srgbClr val="EDA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9" name="矩形 8"/>
            <p:cNvSpPr/>
            <p:nvPr/>
          </p:nvSpPr>
          <p:spPr>
            <a:xfrm>
              <a:off x="2555776" y="1651615"/>
              <a:ext cx="792088" cy="200055"/>
            </a:xfrm>
            <a:prstGeom prst="rect">
              <a:avLst/>
            </a:prstGeom>
            <a:solidFill>
              <a:srgbClr val="FBFA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39" name="矩形 38"/>
            <p:cNvSpPr/>
            <p:nvPr/>
          </p:nvSpPr>
          <p:spPr>
            <a:xfrm>
              <a:off x="2738091" y="2101203"/>
              <a:ext cx="792088" cy="200055"/>
            </a:xfrm>
            <a:prstGeom prst="rect">
              <a:avLst/>
            </a:prstGeom>
            <a:solidFill>
              <a:srgbClr val="FBFA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6" name="矩形 45"/>
            <p:cNvSpPr/>
            <p:nvPr/>
          </p:nvSpPr>
          <p:spPr>
            <a:xfrm>
              <a:off x="2509068" y="2659072"/>
              <a:ext cx="792088" cy="200055"/>
            </a:xfrm>
            <a:prstGeom prst="rect">
              <a:avLst/>
            </a:prstGeom>
            <a:solidFill>
              <a:srgbClr val="FCFC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grpSp>
      <p:grpSp>
        <p:nvGrpSpPr>
          <p:cNvPr id="5" name="组合 3">
            <a:extLst>
              <a:ext uri="{FF2B5EF4-FFF2-40B4-BE49-F238E27FC236}">
                <a16:creationId xmlns:a16="http://schemas.microsoft.com/office/drawing/2014/main" id="{70F1FFDD-B054-0C99-8551-CD301D1A9588}"/>
              </a:ext>
            </a:extLst>
          </p:cNvPr>
          <p:cNvGrpSpPr/>
          <p:nvPr/>
        </p:nvGrpSpPr>
        <p:grpSpPr>
          <a:xfrm>
            <a:off x="4067944" y="2969695"/>
            <a:ext cx="4032448" cy="338554"/>
            <a:chOff x="5044502" y="2505184"/>
            <a:chExt cx="4032448" cy="338554"/>
          </a:xfrm>
        </p:grpSpPr>
        <p:sp>
          <p:nvSpPr>
            <p:cNvPr id="6" name="KSO_Shape">
              <a:extLst>
                <a:ext uri="{FF2B5EF4-FFF2-40B4-BE49-F238E27FC236}">
                  <a16:creationId xmlns:a16="http://schemas.microsoft.com/office/drawing/2014/main" id="{83B38CFD-08DA-75AA-E933-53D9D31F33B1}"/>
                </a:ext>
              </a:extLst>
            </p:cNvPr>
            <p:cNvSpPr/>
            <p:nvPr/>
          </p:nvSpPr>
          <p:spPr>
            <a:xfrm>
              <a:off x="5044502" y="2540647"/>
              <a:ext cx="471502" cy="271358"/>
            </a:xfrm>
            <a:prstGeom prst="homePlate">
              <a:avLst>
                <a:gd name="adj" fmla="val 32249"/>
              </a:avLst>
            </a:prstGeom>
            <a:solidFill>
              <a:srgbClr val="EDAD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dist" eaLnBrk="1" fontAlgn="auto" hangingPunct="1">
                <a:spcBef>
                  <a:spcPts val="0"/>
                </a:spcBef>
                <a:spcAft>
                  <a:spcPts val="0"/>
                </a:spcAft>
                <a:defRPr/>
              </a:pPr>
              <a:endParaRPr lang="zh-CN" altLang="en-US" sz="700" b="1" dirty="0">
                <a:solidFill>
                  <a:schemeClr val="tx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8" name="TextBox 115">
              <a:extLst>
                <a:ext uri="{FF2B5EF4-FFF2-40B4-BE49-F238E27FC236}">
                  <a16:creationId xmlns:a16="http://schemas.microsoft.com/office/drawing/2014/main" id="{91D8D962-F48D-01FC-D6BC-857603E79108}"/>
                </a:ext>
              </a:extLst>
            </p:cNvPr>
            <p:cNvSpPr txBox="1"/>
            <p:nvPr/>
          </p:nvSpPr>
          <p:spPr>
            <a:xfrm>
              <a:off x="5670569" y="2505184"/>
              <a:ext cx="3406381" cy="338554"/>
            </a:xfrm>
            <a:prstGeom prst="rect">
              <a:avLst/>
            </a:prstGeom>
            <a:noFill/>
          </p:spPr>
          <p:txBody>
            <a:bodyPr wrap="square" rtlCol="0">
              <a:spAutoFit/>
            </a:bodyPr>
            <a:lstStyle/>
            <a:p>
              <a:pPr fontAlgn="base">
                <a:spcBef>
                  <a:spcPct val="0"/>
                </a:spcBef>
                <a:spcAft>
                  <a:spcPct val="0"/>
                </a:spcAft>
                <a:buFont typeface="Arial" panose="020B0604020202090204" pitchFamily="34" charset="0"/>
                <a:buNone/>
              </a:pP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PHƯƠNG PHÁP ĐỀ XUẤT</a:t>
              </a:r>
              <a:endParaRPr lang="zh-CN" altLang="en-US"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cxnSp>
          <p:nvCxnSpPr>
            <p:cNvPr id="11" name="直接连接符 26">
              <a:extLst>
                <a:ext uri="{FF2B5EF4-FFF2-40B4-BE49-F238E27FC236}">
                  <a16:creationId xmlns:a16="http://schemas.microsoft.com/office/drawing/2014/main" id="{553E1A9C-FDCF-17C7-3D99-3AE36C1F7287}"/>
                </a:ext>
              </a:extLst>
            </p:cNvPr>
            <p:cNvCxnSpPr/>
            <p:nvPr/>
          </p:nvCxnSpPr>
          <p:spPr>
            <a:xfrm>
              <a:off x="5578503" y="2796926"/>
              <a:ext cx="3068192" cy="0"/>
            </a:xfrm>
            <a:prstGeom prst="line">
              <a:avLst/>
            </a:prstGeom>
            <a:ln>
              <a:solidFill>
                <a:srgbClr val="3A3A3A"/>
              </a:solidFill>
              <a:prstDash val="dash"/>
            </a:ln>
          </p:spPr>
          <p:style>
            <a:lnRef idx="1">
              <a:schemeClr val="accent1"/>
            </a:lnRef>
            <a:fillRef idx="0">
              <a:schemeClr val="accent1"/>
            </a:fillRef>
            <a:effectRef idx="0">
              <a:schemeClr val="accent1"/>
            </a:effectRef>
            <a:fontRef idx="minor">
              <a:schemeClr val="tx1"/>
            </a:fontRef>
          </p:style>
        </p:cxnSp>
        <p:sp>
          <p:nvSpPr>
            <p:cNvPr id="15" name="TextBox 88">
              <a:extLst>
                <a:ext uri="{FF2B5EF4-FFF2-40B4-BE49-F238E27FC236}">
                  <a16:creationId xmlns:a16="http://schemas.microsoft.com/office/drawing/2014/main" id="{7871AC7F-21DE-55B4-98D4-63C02E656FBE}"/>
                </a:ext>
              </a:extLst>
            </p:cNvPr>
            <p:cNvSpPr txBox="1"/>
            <p:nvPr/>
          </p:nvSpPr>
          <p:spPr>
            <a:xfrm>
              <a:off x="5070967" y="2539504"/>
              <a:ext cx="338554" cy="276999"/>
            </a:xfrm>
            <a:prstGeom prst="rect">
              <a:avLst/>
            </a:prstGeom>
            <a:noFill/>
          </p:spPr>
          <p:txBody>
            <a:bodyPr wrap="none" rtlCol="0">
              <a:spAutoFit/>
            </a:bodyPr>
            <a:lstStyle/>
            <a:p>
              <a:pPr algn="dist" fontAlgn="base">
                <a:spcBef>
                  <a:spcPct val="0"/>
                </a:spcBef>
                <a:spcAft>
                  <a:spcPct val="0"/>
                </a:spcAft>
                <a:buFont typeface="Arial" panose="020B0604020202090204" pitchFamily="34" charset="0"/>
                <a:buNone/>
              </a:pPr>
              <a:r>
                <a:rPr lang="en-US" altLang="zh-CN" sz="12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04</a:t>
              </a:r>
              <a:endParaRPr lang="zh-CN" altLang="en-US" sz="1200"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grpSp>
      <p:grpSp>
        <p:nvGrpSpPr>
          <p:cNvPr id="17" name="组合 3">
            <a:extLst>
              <a:ext uri="{FF2B5EF4-FFF2-40B4-BE49-F238E27FC236}">
                <a16:creationId xmlns:a16="http://schemas.microsoft.com/office/drawing/2014/main" id="{A9342A46-D2F1-7D37-3A14-E1DFB878D584}"/>
              </a:ext>
            </a:extLst>
          </p:cNvPr>
          <p:cNvGrpSpPr/>
          <p:nvPr/>
        </p:nvGrpSpPr>
        <p:grpSpPr>
          <a:xfrm>
            <a:off x="4067944" y="3457332"/>
            <a:ext cx="4032448" cy="338554"/>
            <a:chOff x="5044502" y="2505184"/>
            <a:chExt cx="4032448" cy="338554"/>
          </a:xfrm>
        </p:grpSpPr>
        <p:sp>
          <p:nvSpPr>
            <p:cNvPr id="18" name="KSO_Shape">
              <a:extLst>
                <a:ext uri="{FF2B5EF4-FFF2-40B4-BE49-F238E27FC236}">
                  <a16:creationId xmlns:a16="http://schemas.microsoft.com/office/drawing/2014/main" id="{67AFE343-4E01-F92D-EB42-731837016306}"/>
                </a:ext>
              </a:extLst>
            </p:cNvPr>
            <p:cNvSpPr/>
            <p:nvPr/>
          </p:nvSpPr>
          <p:spPr>
            <a:xfrm>
              <a:off x="5044502" y="2540647"/>
              <a:ext cx="471502" cy="271358"/>
            </a:xfrm>
            <a:prstGeom prst="homePlate">
              <a:avLst>
                <a:gd name="adj" fmla="val 32249"/>
              </a:avLst>
            </a:prstGeom>
            <a:solidFill>
              <a:srgbClr val="EDAD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dist" eaLnBrk="1" fontAlgn="auto" hangingPunct="1">
                <a:spcBef>
                  <a:spcPts val="0"/>
                </a:spcBef>
                <a:spcAft>
                  <a:spcPts val="0"/>
                </a:spcAft>
                <a:defRPr/>
              </a:pPr>
              <a:endParaRPr lang="zh-CN" altLang="en-US" sz="700" b="1" dirty="0">
                <a:solidFill>
                  <a:schemeClr val="tx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0" name="TextBox 115">
              <a:extLst>
                <a:ext uri="{FF2B5EF4-FFF2-40B4-BE49-F238E27FC236}">
                  <a16:creationId xmlns:a16="http://schemas.microsoft.com/office/drawing/2014/main" id="{0D076E51-5570-D80D-50C4-E53F3BEC7FB5}"/>
                </a:ext>
              </a:extLst>
            </p:cNvPr>
            <p:cNvSpPr txBox="1"/>
            <p:nvPr/>
          </p:nvSpPr>
          <p:spPr>
            <a:xfrm>
              <a:off x="5670569" y="2505184"/>
              <a:ext cx="3406381" cy="338554"/>
            </a:xfrm>
            <a:prstGeom prst="rect">
              <a:avLst/>
            </a:prstGeom>
            <a:noFill/>
          </p:spPr>
          <p:txBody>
            <a:bodyPr wrap="square" rtlCol="0">
              <a:spAutoFit/>
            </a:bodyPr>
            <a:lstStyle/>
            <a:p>
              <a:pPr fontAlgn="base">
                <a:spcBef>
                  <a:spcPct val="0"/>
                </a:spcBef>
                <a:spcAft>
                  <a:spcPct val="0"/>
                </a:spcAft>
                <a:buFont typeface="Arial" panose="020B0604020202090204" pitchFamily="34" charset="0"/>
                <a:buNone/>
              </a:pPr>
              <a:r>
                <a:rPr lang="en-GB" altLang="zh-CN"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KẾT LUẬN</a:t>
              </a:r>
              <a:endParaRPr lang="zh-CN" altLang="en-US" sz="1600"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cxnSp>
          <p:nvCxnSpPr>
            <p:cNvPr id="21" name="直接连接符 26">
              <a:extLst>
                <a:ext uri="{FF2B5EF4-FFF2-40B4-BE49-F238E27FC236}">
                  <a16:creationId xmlns:a16="http://schemas.microsoft.com/office/drawing/2014/main" id="{E5C57E61-8C39-0B6C-6069-8445FF4022A8}"/>
                </a:ext>
              </a:extLst>
            </p:cNvPr>
            <p:cNvCxnSpPr/>
            <p:nvPr/>
          </p:nvCxnSpPr>
          <p:spPr>
            <a:xfrm>
              <a:off x="5578503" y="2796926"/>
              <a:ext cx="3068192" cy="0"/>
            </a:xfrm>
            <a:prstGeom prst="line">
              <a:avLst/>
            </a:prstGeom>
            <a:ln>
              <a:solidFill>
                <a:srgbClr val="3A3A3A"/>
              </a:solidFill>
              <a:prstDash val="dash"/>
            </a:ln>
          </p:spPr>
          <p:style>
            <a:lnRef idx="1">
              <a:schemeClr val="accent1"/>
            </a:lnRef>
            <a:fillRef idx="0">
              <a:schemeClr val="accent1"/>
            </a:fillRef>
            <a:effectRef idx="0">
              <a:schemeClr val="accent1"/>
            </a:effectRef>
            <a:fontRef idx="minor">
              <a:schemeClr val="tx1"/>
            </a:fontRef>
          </p:style>
        </p:cxnSp>
        <p:sp>
          <p:nvSpPr>
            <p:cNvPr id="24" name="TextBox 88">
              <a:extLst>
                <a:ext uri="{FF2B5EF4-FFF2-40B4-BE49-F238E27FC236}">
                  <a16:creationId xmlns:a16="http://schemas.microsoft.com/office/drawing/2014/main" id="{4399A6B6-E2A1-811C-5D27-8922904A2ADA}"/>
                </a:ext>
              </a:extLst>
            </p:cNvPr>
            <p:cNvSpPr txBox="1"/>
            <p:nvPr/>
          </p:nvSpPr>
          <p:spPr>
            <a:xfrm>
              <a:off x="5070967" y="2539504"/>
              <a:ext cx="338554" cy="276999"/>
            </a:xfrm>
            <a:prstGeom prst="rect">
              <a:avLst/>
            </a:prstGeom>
            <a:noFill/>
          </p:spPr>
          <p:txBody>
            <a:bodyPr wrap="none" rtlCol="0">
              <a:spAutoFit/>
            </a:bodyPr>
            <a:lstStyle/>
            <a:p>
              <a:pPr algn="dist" fontAlgn="base">
                <a:spcBef>
                  <a:spcPct val="0"/>
                </a:spcBef>
                <a:spcAft>
                  <a:spcPct val="0"/>
                </a:spcAft>
                <a:buFont typeface="Arial" panose="020B0604020202090204" pitchFamily="34" charset="0"/>
                <a:buNone/>
              </a:pPr>
              <a:r>
                <a:rPr lang="en-US" altLang="zh-CN" sz="12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05</a:t>
              </a:r>
              <a:endParaRPr lang="zh-CN" altLang="en-US" sz="1200"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grpSp>
    </p:spTree>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heel(1)">
                                      <p:cBhvr>
                                        <p:cTn id="7" dur="500"/>
                                        <p:tgtEl>
                                          <p:spTgt spid="10"/>
                                        </p:tgtEl>
                                      </p:cBhvr>
                                    </p:animEffect>
                                  </p:childTnLst>
                                </p:cTn>
                              </p:par>
                              <p:par>
                                <p:cTn id="8" presetID="42" presetClass="entr" presetSubtype="0" fill="hold" grpId="0" nodeType="withEffect">
                                  <p:stCondLst>
                                    <p:cond delay="1300"/>
                                  </p:stCondLst>
                                  <p:childTnLst>
                                    <p:set>
                                      <p:cBhvr>
                                        <p:cTn id="9" dur="1" fill="hold">
                                          <p:stCondLst>
                                            <p:cond delay="0"/>
                                          </p:stCondLst>
                                        </p:cTn>
                                        <p:tgtEl>
                                          <p:spTgt spid="45"/>
                                        </p:tgtEl>
                                        <p:attrNameLst>
                                          <p:attrName>style.visibility</p:attrName>
                                        </p:attrNameLst>
                                      </p:cBhvr>
                                      <p:to>
                                        <p:strVal val="visible"/>
                                      </p:to>
                                    </p:set>
                                    <p:animEffect transition="in" filter="fade">
                                      <p:cBhvr>
                                        <p:cTn id="10" dur="500"/>
                                        <p:tgtEl>
                                          <p:spTgt spid="45"/>
                                        </p:tgtEl>
                                      </p:cBhvr>
                                    </p:animEffect>
                                    <p:anim calcmode="lin" valueType="num">
                                      <p:cBhvr>
                                        <p:cTn id="11" dur="500" fill="hold"/>
                                        <p:tgtEl>
                                          <p:spTgt spid="45"/>
                                        </p:tgtEl>
                                        <p:attrNameLst>
                                          <p:attrName>ppt_x</p:attrName>
                                        </p:attrNameLst>
                                      </p:cBhvr>
                                      <p:tavLst>
                                        <p:tav tm="0">
                                          <p:val>
                                            <p:strVal val="#ppt_x"/>
                                          </p:val>
                                        </p:tav>
                                        <p:tav tm="100000">
                                          <p:val>
                                            <p:strVal val="#ppt_x"/>
                                          </p:val>
                                        </p:tav>
                                      </p:tavLst>
                                    </p:anim>
                                    <p:anim calcmode="lin" valueType="num">
                                      <p:cBhvr>
                                        <p:cTn id="12" dur="500" fill="hold"/>
                                        <p:tgtEl>
                                          <p:spTgt spid="45"/>
                                        </p:tgtEl>
                                        <p:attrNameLst>
                                          <p:attrName>ppt_y</p:attrName>
                                        </p:attrNameLst>
                                      </p:cBhvr>
                                      <p:tavLst>
                                        <p:tav tm="0">
                                          <p:val>
                                            <p:strVal val="#ppt_y+.1"/>
                                          </p:val>
                                        </p:tav>
                                        <p:tav tm="100000">
                                          <p:val>
                                            <p:strVal val="#ppt_y"/>
                                          </p:val>
                                        </p:tav>
                                      </p:tavLst>
                                    </p:anim>
                                  </p:childTnLst>
                                </p:cTn>
                              </p:par>
                            </p:childTnLst>
                          </p:cTn>
                        </p:par>
                        <p:par>
                          <p:cTn id="13" fill="hold">
                            <p:stCondLst>
                              <p:cond delay="1800"/>
                            </p:stCondLst>
                            <p:childTnLst>
                              <p:par>
                                <p:cTn id="14" presetID="10"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56" presetClass="path" presetSubtype="0" accel="50000" decel="50000" fill="hold" nodeType="withEffect">
                                  <p:stCondLst>
                                    <p:cond delay="0"/>
                                  </p:stCondLst>
                                  <p:childTnLst>
                                    <p:animMotion origin="layout" path="M 0.02708 -0.02623 L -2.77778E-7 -3.7037E-7 " pathEditMode="relative" rAng="0" ptsTypes="AA">
                                      <p:cBhvr>
                                        <p:cTn id="18" dur="500" fill="hold"/>
                                        <p:tgtEl>
                                          <p:spTgt spid="2"/>
                                        </p:tgtEl>
                                        <p:attrNameLst>
                                          <p:attrName>ppt_x</p:attrName>
                                          <p:attrName>ppt_y</p:attrName>
                                        </p:attrNameLst>
                                      </p:cBhvr>
                                      <p:rCtr x="-1354" y="1296"/>
                                    </p:animMotion>
                                  </p:childTnLst>
                                </p:cTn>
                              </p:par>
                              <p:par>
                                <p:cTn id="19" presetID="10" presetClass="entr" presetSubtype="0" fill="hold" nodeType="withEffect">
                                  <p:stCondLst>
                                    <p:cond delay="25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par>
                                <p:cTn id="22" presetID="56" presetClass="path" presetSubtype="0" accel="50000" decel="50000" fill="hold" nodeType="withEffect">
                                  <p:stCondLst>
                                    <p:cond delay="250"/>
                                  </p:stCondLst>
                                  <p:childTnLst>
                                    <p:animMotion origin="layout" path="M 0.02708 -0.02624 L -2.77778E-7 2.83951E-6 " pathEditMode="relative" rAng="0" ptsTypes="AA">
                                      <p:cBhvr>
                                        <p:cTn id="23" dur="500" fill="hold"/>
                                        <p:tgtEl>
                                          <p:spTgt spid="3"/>
                                        </p:tgtEl>
                                        <p:attrNameLst>
                                          <p:attrName>ppt_x</p:attrName>
                                          <p:attrName>ppt_y</p:attrName>
                                        </p:attrNameLst>
                                      </p:cBhvr>
                                      <p:rCtr x="-1354" y="1296"/>
                                    </p:animMotion>
                                  </p:childTnLst>
                                </p:cTn>
                              </p:par>
                              <p:par>
                                <p:cTn id="24" presetID="10" presetClass="entr" presetSubtype="0" fill="hold" nodeType="withEffect">
                                  <p:stCondLst>
                                    <p:cond delay="75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par>
                                <p:cTn id="27" presetID="56" presetClass="path" presetSubtype="0" accel="50000" decel="50000" fill="hold" nodeType="withEffect">
                                  <p:stCondLst>
                                    <p:cond delay="750"/>
                                  </p:stCondLst>
                                  <p:childTnLst>
                                    <p:animMotion origin="layout" path="M 0.02708 -0.02623 L -2.77778E-7 -3.08642E-6 " pathEditMode="relative" rAng="0" ptsTypes="AA">
                                      <p:cBhvr>
                                        <p:cTn id="28" dur="500" fill="hold"/>
                                        <p:tgtEl>
                                          <p:spTgt spid="4"/>
                                        </p:tgtEl>
                                        <p:attrNameLst>
                                          <p:attrName>ppt_x</p:attrName>
                                          <p:attrName>ppt_y</p:attrName>
                                        </p:attrNameLst>
                                      </p:cBhvr>
                                      <p:rCtr x="-1354" y="1296"/>
                                    </p:animMotion>
                                  </p:childTnLst>
                                </p:cTn>
                              </p:par>
                              <p:par>
                                <p:cTn id="29" presetID="10" presetClass="entr" presetSubtype="0" fill="hold" nodeType="withEffect">
                                  <p:stCondLst>
                                    <p:cond delay="75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par>
                                <p:cTn id="32" presetID="56" presetClass="path" presetSubtype="0" accel="50000" decel="50000" fill="hold" nodeType="withEffect">
                                  <p:stCondLst>
                                    <p:cond delay="750"/>
                                  </p:stCondLst>
                                  <p:childTnLst>
                                    <p:animMotion origin="layout" path="M 0.02708 -0.02623 L -2.77778E-7 -3.08642E-6 " pathEditMode="relative" rAng="0" ptsTypes="AA">
                                      <p:cBhvr>
                                        <p:cTn id="33" dur="500" fill="hold"/>
                                        <p:tgtEl>
                                          <p:spTgt spid="5"/>
                                        </p:tgtEl>
                                        <p:attrNameLst>
                                          <p:attrName>ppt_x</p:attrName>
                                          <p:attrName>ppt_y</p:attrName>
                                        </p:attrNameLst>
                                      </p:cBhvr>
                                      <p:rCtr x="-1354" y="1296"/>
                                    </p:animMotion>
                                  </p:childTnLst>
                                </p:cTn>
                              </p:par>
                              <p:par>
                                <p:cTn id="34" presetID="10" presetClass="entr" presetSubtype="0" fill="hold" nodeType="withEffect">
                                  <p:stCondLst>
                                    <p:cond delay="75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par>
                                <p:cTn id="37" presetID="56" presetClass="path" presetSubtype="0" accel="50000" decel="50000" fill="hold" nodeType="withEffect">
                                  <p:stCondLst>
                                    <p:cond delay="750"/>
                                  </p:stCondLst>
                                  <p:childTnLst>
                                    <p:animMotion origin="layout" path="M 0.02708 -0.02623 L -2.77778E-7 -3.08642E-6 " pathEditMode="relative" rAng="0" ptsTypes="AA">
                                      <p:cBhvr>
                                        <p:cTn id="38" dur="500" fill="hold"/>
                                        <p:tgtEl>
                                          <p:spTgt spid="17"/>
                                        </p:tgtEl>
                                        <p:attrNameLst>
                                          <p:attrName>ppt_x</p:attrName>
                                          <p:attrName>ppt_y</p:attrName>
                                        </p:attrNameLst>
                                      </p:cBhvr>
                                      <p:rCtr x="-1354" y="129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20" name="椭圆 19"/>
          <p:cNvSpPr/>
          <p:nvPr/>
        </p:nvSpPr>
        <p:spPr>
          <a:xfrm>
            <a:off x="3897388" y="1347614"/>
            <a:ext cx="1190072" cy="1190072"/>
          </a:xfrm>
          <a:prstGeom prst="ellipse">
            <a:avLst/>
          </a:prstGeom>
          <a:noFill/>
          <a:ln w="76200">
            <a:solidFill>
              <a:srgbClr val="EDA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400" b="1" dirty="0">
                <a:solidFill>
                  <a:srgbClr val="EDAD00"/>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01</a:t>
            </a:r>
            <a:endParaRPr lang="zh-CN" altLang="en-US" sz="4400" b="1" dirty="0">
              <a:solidFill>
                <a:srgbClr val="EDAD00"/>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1" name="TextBox 5"/>
          <p:cNvSpPr txBox="1"/>
          <p:nvPr/>
        </p:nvSpPr>
        <p:spPr>
          <a:xfrm>
            <a:off x="1888986" y="3147814"/>
            <a:ext cx="5206875" cy="584775"/>
          </a:xfrm>
          <a:prstGeom prst="rect">
            <a:avLst/>
          </a:prstGeom>
          <a:noFill/>
        </p:spPr>
        <p:txBody>
          <a:bodyPr wrap="none" rtlCol="0">
            <a:spAutoFit/>
          </a:bodyPr>
          <a:lstStyle/>
          <a:p>
            <a:pPr fontAlgn="base">
              <a:spcBef>
                <a:spcPct val="0"/>
              </a:spcBef>
              <a:spcAft>
                <a:spcPct val="0"/>
              </a:spcAft>
              <a:buFont typeface="Arial" panose="020B0604020202090204" pitchFamily="34" charset="0"/>
              <a:buNone/>
            </a:pPr>
            <a:r>
              <a:rPr lang="en-US" altLang="zh-CN" sz="3200"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ĐỘNG LỰC NGHIÊN CỨU</a:t>
            </a:r>
            <a:endParaRPr lang="zh-CN" altLang="en-US" sz="3200"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Tree>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anim calcmode="lin" valueType="num">
                                      <p:cBhvr>
                                        <p:cTn id="14" dur="500" fill="hold"/>
                                        <p:tgtEl>
                                          <p:spTgt spid="21"/>
                                        </p:tgtEl>
                                        <p:attrNameLst>
                                          <p:attrName>ppt_x</p:attrName>
                                        </p:attrNameLst>
                                      </p:cBhvr>
                                      <p:tavLst>
                                        <p:tav tm="0">
                                          <p:val>
                                            <p:strVal val="#ppt_x"/>
                                          </p:val>
                                        </p:tav>
                                        <p:tav tm="100000">
                                          <p:val>
                                            <p:strVal val="#ppt_x"/>
                                          </p:val>
                                        </p:tav>
                                      </p:tavLst>
                                    </p:anim>
                                    <p:anim calcmode="lin" valueType="num">
                                      <p:cBhvr>
                                        <p:cTn id="15" dur="5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Подзаголовок 2"/>
          <p:cNvSpPr txBox="1"/>
          <p:nvPr/>
        </p:nvSpPr>
        <p:spPr>
          <a:xfrm>
            <a:off x="51120" y="1248132"/>
            <a:ext cx="4952928" cy="3699882"/>
          </a:xfrm>
          <a:prstGeom prst="rect">
            <a:avLst/>
          </a:prstGeom>
        </p:spPr>
        <p:txBody>
          <a:bodyPr vert="horz" lIns="68580" tIns="34290" rIns="68580" bIns="3429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just">
              <a:lnSpc>
                <a:spcPct val="100000"/>
              </a:lnSpc>
            </a:pPr>
            <a:r>
              <a:rPr lang="en-GB" sz="1700" dirty="0">
                <a:latin typeface="Times New Roman" panose="02020603050405020304" pitchFamily="18" charset="0"/>
                <a:cs typeface="Times New Roman" panose="02020603050405020304" pitchFamily="18" charset="0"/>
              </a:rPr>
              <a:t>D</a:t>
            </a:r>
            <a:r>
              <a:rPr lang="vi-VN" sz="1700" dirty="0">
                <a:latin typeface="Times New Roman" panose="02020603050405020304" pitchFamily="18" charset="0"/>
                <a:cs typeface="Times New Roman" panose="02020603050405020304" pitchFamily="18" charset="0"/>
              </a:rPr>
              <a:t>o ảnh y khoa khác nhau  với ảnh tự nhiên về miền biên thiên độ xám , trải dọc và biến thiên rất chậm. Ví dụ như hình ảnh cục máu não ra tràn ra phía bên ngoài , có độ biến thiên rẩt chậm. Vì vậy khi phân đoạn ảnh , không dễ dàng lấy được vùng máu não, mà sẽ dễ dàng bị lấy tràn ra phía bên ngoài. Do đó, không dễ sử dụng các phương pháp thông thường như K means để phân chia đoạn ảnh vì sẽ bị lấy tràn viền bên ngoài. Do khó khăn , bản chất cơ bản của ảnh y khoa nên người ta phát triển thêm superpixel bằng phương pháp Slic.</a:t>
            </a:r>
            <a:endParaRPr lang="en-US" sz="1700" dirty="0">
              <a:solidFill>
                <a:schemeClr val="bg1">
                  <a:lumMod val="65000"/>
                </a:schemeClr>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pic>
        <p:nvPicPr>
          <p:cNvPr id="37" name="图片占位符 2"/>
          <p:cNvPicPr>
            <a:picLocks noChangeAspect="1"/>
          </p:cNvPicPr>
          <p:nvPr/>
        </p:nvPicPr>
        <p:blipFill rotWithShape="1">
          <a:blip r:embed="rId3" cstate="print">
            <a:alphaModFix amt="85000"/>
            <a:extLst>
              <a:ext uri="{28A0092B-C50C-407E-A947-70E740481C1C}">
                <a14:useLocalDpi xmlns:a14="http://schemas.microsoft.com/office/drawing/2010/main"/>
              </a:ext>
            </a:extLst>
          </a:blip>
          <a:srcRect/>
          <a:stretch/>
        </p:blipFill>
        <p:spPr>
          <a:xfrm>
            <a:off x="5724126" y="1320240"/>
            <a:ext cx="2859275" cy="2503019"/>
          </a:xfrm>
          <a:prstGeom prst="rect">
            <a:avLst/>
          </a:prstGeom>
        </p:spPr>
      </p:pic>
      <p:sp>
        <p:nvSpPr>
          <p:cNvPr id="41" name="矩形 40"/>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5" name="文本框 44"/>
          <p:cNvSpPr txBox="1"/>
          <p:nvPr/>
        </p:nvSpPr>
        <p:spPr>
          <a:xfrm>
            <a:off x="206129" y="298877"/>
            <a:ext cx="3477234"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ĐỘNG LỰC NGHIÊN CỨU</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 name="TextBox 5">
            <a:extLst>
              <a:ext uri="{FF2B5EF4-FFF2-40B4-BE49-F238E27FC236}">
                <a16:creationId xmlns:a16="http://schemas.microsoft.com/office/drawing/2014/main" id="{E699C5CF-77ED-F440-6E2D-F5CEC8C291C3}"/>
              </a:ext>
            </a:extLst>
          </p:cNvPr>
          <p:cNvSpPr txBox="1"/>
          <p:nvPr/>
        </p:nvSpPr>
        <p:spPr>
          <a:xfrm>
            <a:off x="51120" y="788811"/>
            <a:ext cx="3787253" cy="367665"/>
          </a:xfrm>
          <a:prstGeom prst="rect">
            <a:avLst/>
          </a:prstGeom>
          <a:noFill/>
        </p:spPr>
        <p:txBody>
          <a:bodyPr wrap="square" rtlCol="0">
            <a:spAutoFit/>
          </a:bodyPr>
          <a:lstStyle/>
          <a:p>
            <a:pPr>
              <a:lnSpc>
                <a:spcPts val="2250"/>
              </a:lnSpc>
            </a:pP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1. KHOA HỌC</a:t>
            </a:r>
          </a:p>
        </p:txBody>
      </p:sp>
      <p:sp>
        <p:nvSpPr>
          <p:cNvPr id="6" name="Подзаголовок 2">
            <a:extLst>
              <a:ext uri="{FF2B5EF4-FFF2-40B4-BE49-F238E27FC236}">
                <a16:creationId xmlns:a16="http://schemas.microsoft.com/office/drawing/2014/main" id="{32720E88-7F84-B7B0-E3B6-7137268F34D6}"/>
              </a:ext>
            </a:extLst>
          </p:cNvPr>
          <p:cNvSpPr txBox="1"/>
          <p:nvPr/>
        </p:nvSpPr>
        <p:spPr>
          <a:xfrm>
            <a:off x="6101703" y="3895122"/>
            <a:ext cx="2104122" cy="360040"/>
          </a:xfrm>
          <a:prstGeom prst="rect">
            <a:avLst/>
          </a:prstGeom>
        </p:spPr>
        <p:txBody>
          <a:bodyPr vert="horz" lIns="68580" tIns="34290" rIns="68580" bIns="3429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1600" i="1" dirty="0" err="1">
                <a:latin typeface="Times New Roman" panose="02020603050405020304" pitchFamily="18" charset="0"/>
                <a:cs typeface="Times New Roman" panose="02020603050405020304" pitchFamily="18" charset="0"/>
              </a:rPr>
              <a:t>Phát</a:t>
            </a:r>
            <a:r>
              <a:rPr lang="en-US" sz="1600" i="1" dirty="0">
                <a:latin typeface="Times New Roman" panose="02020603050405020304" pitchFamily="18" charset="0"/>
                <a:cs typeface="Times New Roman" panose="02020603050405020304" pitchFamily="18" charset="0"/>
              </a:rPr>
              <a:t> </a:t>
            </a:r>
            <a:r>
              <a:rPr lang="en-US" sz="1600" i="1" dirty="0" err="1">
                <a:latin typeface="Times New Roman" panose="02020603050405020304" pitchFamily="18" charset="0"/>
                <a:cs typeface="Times New Roman" panose="02020603050405020304" pitchFamily="18" charset="0"/>
              </a:rPr>
              <a:t>hiện</a:t>
            </a:r>
            <a:r>
              <a:rPr lang="en-US" sz="1600" i="1" dirty="0">
                <a:latin typeface="Times New Roman" panose="02020603050405020304" pitchFamily="18" charset="0"/>
                <a:cs typeface="Times New Roman" panose="02020603050405020304" pitchFamily="18" charset="0"/>
              </a:rPr>
              <a:t> </a:t>
            </a:r>
            <a:r>
              <a:rPr lang="en-US" sz="1600" i="1" dirty="0" err="1">
                <a:latin typeface="Times New Roman" panose="02020603050405020304" pitchFamily="18" charset="0"/>
                <a:cs typeface="Times New Roman" panose="02020603050405020304" pitchFamily="18" charset="0"/>
              </a:rPr>
              <a:t>tụ</a:t>
            </a:r>
            <a:r>
              <a:rPr lang="en-US" sz="1600" i="1" dirty="0">
                <a:latin typeface="Times New Roman" panose="02020603050405020304" pitchFamily="18" charset="0"/>
                <a:cs typeface="Times New Roman" panose="02020603050405020304" pitchFamily="18" charset="0"/>
              </a:rPr>
              <a:t> </a:t>
            </a:r>
            <a:r>
              <a:rPr lang="en-US" sz="1600" i="1" dirty="0" err="1">
                <a:latin typeface="Times New Roman" panose="02020603050405020304" pitchFamily="18" charset="0"/>
                <a:cs typeface="Times New Roman" panose="02020603050405020304" pitchFamily="18" charset="0"/>
              </a:rPr>
              <a:t>máu</a:t>
            </a:r>
            <a:r>
              <a:rPr lang="en-US" sz="1600" i="1" dirty="0">
                <a:latin typeface="Times New Roman" panose="02020603050405020304" pitchFamily="18" charset="0"/>
                <a:cs typeface="Times New Roman" panose="02020603050405020304" pitchFamily="18" charset="0"/>
              </a:rPr>
              <a:t> </a:t>
            </a:r>
            <a:r>
              <a:rPr lang="en-US" sz="1600" i="1" dirty="0" err="1">
                <a:latin typeface="Times New Roman" panose="02020603050405020304" pitchFamily="18" charset="0"/>
                <a:cs typeface="Times New Roman" panose="02020603050405020304" pitchFamily="18" charset="0"/>
              </a:rPr>
              <a:t>não</a:t>
            </a:r>
            <a:endParaRPr lang="vi-VN" sz="16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9432316"/>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checkerboard(across)">
                                      <p:cBhvr>
                                        <p:cTn id="7" dur="500"/>
                                        <p:tgtEl>
                                          <p:spTgt spid="45"/>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checkerboard(across)">
                                      <p:cBhvr>
                                        <p:cTn id="11" dur="500"/>
                                        <p:tgtEl>
                                          <p:spTgt spid="41"/>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animEffect transition="in" filter="randombar(horizontal)">
                                      <p:cBhvr>
                                        <p:cTn id="21" dur="500"/>
                                        <p:tgtEl>
                                          <p:spTgt spid="35"/>
                                        </p:tgtEl>
                                      </p:cBhvr>
                                    </p:animEffect>
                                  </p:childTnLst>
                                </p:cTn>
                              </p:par>
                            </p:childTnLst>
                          </p:cTn>
                        </p:par>
                        <p:par>
                          <p:cTn id="22" fill="hold">
                            <p:stCondLst>
                              <p:cond delay="2000"/>
                            </p:stCondLst>
                            <p:childTnLst>
                              <p:par>
                                <p:cTn id="23" presetID="14" presetClass="entr" presetSubtype="10" fill="hold" nodeType="after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randombar(horizontal)">
                                      <p:cBhvr>
                                        <p:cTn id="25" dur="500"/>
                                        <p:tgtEl>
                                          <p:spTgt spid="37"/>
                                        </p:tgtEl>
                                      </p:cBhvr>
                                    </p:animEffect>
                                  </p:childTnLst>
                                </p:cTn>
                              </p:par>
                            </p:childTnLst>
                          </p:cTn>
                        </p:par>
                        <p:par>
                          <p:cTn id="26" fill="hold">
                            <p:stCondLst>
                              <p:cond delay="2500"/>
                            </p:stCondLst>
                            <p:childTnLst>
                              <p:par>
                                <p:cTn id="27" presetID="14" presetClass="entr" presetSubtype="10"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randombar(horizontal)">
                                      <p:cBhvr>
                                        <p:cTn id="2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1" grpId="0" animBg="1"/>
      <p:bldP spid="45" grpId="0"/>
      <p:bldP spid="2"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Подзаголовок 2"/>
          <p:cNvSpPr txBox="1"/>
          <p:nvPr/>
        </p:nvSpPr>
        <p:spPr>
          <a:xfrm>
            <a:off x="51120" y="1645573"/>
            <a:ext cx="5240960" cy="2709116"/>
          </a:xfrm>
          <a:prstGeom prst="rect">
            <a:avLst/>
          </a:prstGeom>
        </p:spPr>
        <p:txBody>
          <a:bodyPr vert="horz" lIns="68580" tIns="34290" rIns="68580" bIns="34290" rtlCol="0">
            <a:noAutofit/>
          </a:bodyPr>
          <a:lst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just">
              <a:lnSpc>
                <a:spcPct val="100000"/>
              </a:lnSpc>
            </a:pPr>
            <a:r>
              <a:rPr lang="en-US" sz="2000" dirty="0">
                <a:latin typeface="Times New Roman" panose="02020603050405020304" pitchFamily="18" charset="0"/>
                <a:cs typeface="Times New Roman" panose="02020603050405020304" pitchFamily="18" charset="0"/>
              </a:rPr>
              <a:t>C</a:t>
            </a:r>
            <a:r>
              <a:rPr lang="vi-VN" sz="2000" dirty="0">
                <a:latin typeface="Times New Roman" panose="02020603050405020304" pitchFamily="18" charset="0"/>
                <a:cs typeface="Times New Roman" panose="02020603050405020304" pitchFamily="18" charset="0"/>
              </a:rPr>
              <a:t>ung cấp một biễu diễn nhỏ gọn của dữ liệu hình ảnh bằng cách nhóm các dữ liệu tương tự nhau về mặt nhận thức.</a:t>
            </a:r>
            <a:endParaRPr lang="en-US" sz="2000" dirty="0">
              <a:latin typeface="Times New Roman" panose="02020603050405020304" pitchFamily="18" charset="0"/>
              <a:cs typeface="Times New Roman" panose="02020603050405020304" pitchFamily="18" charset="0"/>
            </a:endParaRPr>
          </a:p>
          <a:p>
            <a:pPr algn="just">
              <a:lnSpc>
                <a:spcPct val="100000"/>
              </a:lnSpc>
            </a:pPr>
            <a:endParaRPr lang="en-US" sz="2000" dirty="0">
              <a:latin typeface="Times New Roman" panose="02020603050405020304" pitchFamily="18" charset="0"/>
              <a:cs typeface="Times New Roman" panose="02020603050405020304" pitchFamily="18" charset="0"/>
            </a:endParaRPr>
          </a:p>
          <a:p>
            <a:pPr algn="just">
              <a:lnSpc>
                <a:spcPct val="100000"/>
              </a:lnSpc>
            </a:pPr>
            <a:r>
              <a:rPr lang="en-US" sz="2000" dirty="0">
                <a:latin typeface="Times New Roman" panose="02020603050405020304" pitchFamily="18" charset="0"/>
                <a:cs typeface="Times New Roman" panose="02020603050405020304" pitchFamily="18" charset="0"/>
              </a:rPr>
              <a:t>S</a:t>
            </a:r>
            <a:r>
              <a:rPr lang="vi-VN" sz="2000" dirty="0">
                <a:latin typeface="Times New Roman" panose="02020603050405020304" pitchFamily="18" charset="0"/>
                <a:cs typeface="Times New Roman" panose="02020603050405020304" pitchFamily="18" charset="0"/>
              </a:rPr>
              <a:t>uperpixel được áp dụng rộng rãi trong các vấn đề về thị lực như: phát hiện độ mặn, đối tượng và phân đoạn ngữ nghĩa</a:t>
            </a:r>
          </a:p>
        </p:txBody>
      </p:sp>
      <p:sp>
        <p:nvSpPr>
          <p:cNvPr id="41" name="矩形 40"/>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5" name="文本框 44"/>
          <p:cNvSpPr txBox="1"/>
          <p:nvPr/>
        </p:nvSpPr>
        <p:spPr>
          <a:xfrm>
            <a:off x="206129" y="293080"/>
            <a:ext cx="3477234"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ĐỘNG LỰC NGHIÊN CỨU</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 name="TextBox 5">
            <a:extLst>
              <a:ext uri="{FF2B5EF4-FFF2-40B4-BE49-F238E27FC236}">
                <a16:creationId xmlns:a16="http://schemas.microsoft.com/office/drawing/2014/main" id="{E699C5CF-77ED-F440-6E2D-F5CEC8C291C3}"/>
              </a:ext>
            </a:extLst>
          </p:cNvPr>
          <p:cNvSpPr txBox="1"/>
          <p:nvPr/>
        </p:nvSpPr>
        <p:spPr>
          <a:xfrm>
            <a:off x="51120" y="788811"/>
            <a:ext cx="3787253" cy="367665"/>
          </a:xfrm>
          <a:prstGeom prst="rect">
            <a:avLst/>
          </a:prstGeom>
          <a:noFill/>
        </p:spPr>
        <p:txBody>
          <a:bodyPr wrap="square" rtlCol="0">
            <a:spAutoFit/>
          </a:bodyPr>
          <a:lstStyle/>
          <a:p>
            <a:pPr>
              <a:lnSpc>
                <a:spcPts val="2250"/>
              </a:lnSpc>
            </a:pP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2.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Ứng</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dụng</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thực</a:t>
            </a: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 </a:t>
            </a:r>
            <a:r>
              <a:rPr lang="en-US" altLang="zh-CN" b="1" dirty="0" err="1">
                <a:latin typeface="Times New Roman" panose="02020603050405020304" pitchFamily="18" charset="0"/>
                <a:ea typeface="Yeseva One" panose="00000500000000000000" charset="0"/>
                <a:cs typeface="Times New Roman" panose="02020603050405020304" pitchFamily="18" charset="0"/>
                <a:sym typeface="Arial" panose="020B0604020202090204"/>
              </a:rPr>
              <a:t>tiễn</a:t>
            </a:r>
            <a:endPar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pic>
        <p:nvPicPr>
          <p:cNvPr id="1028" name="Picture 4">
            <a:extLst>
              <a:ext uri="{FF2B5EF4-FFF2-40B4-BE49-F238E27FC236}">
                <a16:creationId xmlns:a16="http://schemas.microsoft.com/office/drawing/2014/main" id="{4A7ABD09-D458-9047-B398-283B686587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6834" y="627534"/>
            <a:ext cx="3416475" cy="38153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0997505"/>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checkerboard(across)">
                                      <p:cBhvr>
                                        <p:cTn id="7" dur="500"/>
                                        <p:tgtEl>
                                          <p:spTgt spid="45"/>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checkerboard(across)">
                                      <p:cBhvr>
                                        <p:cTn id="11" dur="500"/>
                                        <p:tgtEl>
                                          <p:spTgt spid="41"/>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23" presetClass="entr" presetSubtype="16" fill="hold" grpId="0" nodeType="afterEffect">
                                  <p:stCondLst>
                                    <p:cond delay="0"/>
                                  </p:stCondLst>
                                  <p:childTnLst>
                                    <p:set>
                                      <p:cBhvr>
                                        <p:cTn id="20" dur="1" fill="hold">
                                          <p:stCondLst>
                                            <p:cond delay="0"/>
                                          </p:stCondLst>
                                        </p:cTn>
                                        <p:tgtEl>
                                          <p:spTgt spid="35"/>
                                        </p:tgtEl>
                                        <p:attrNameLst>
                                          <p:attrName>style.visibility</p:attrName>
                                        </p:attrNameLst>
                                      </p:cBhvr>
                                      <p:to>
                                        <p:strVal val="visible"/>
                                      </p:to>
                                    </p:set>
                                    <p:anim calcmode="lin" valueType="num">
                                      <p:cBhvr>
                                        <p:cTn id="21" dur="500" fill="hold"/>
                                        <p:tgtEl>
                                          <p:spTgt spid="35"/>
                                        </p:tgtEl>
                                        <p:attrNameLst>
                                          <p:attrName>ppt_w</p:attrName>
                                        </p:attrNameLst>
                                      </p:cBhvr>
                                      <p:tavLst>
                                        <p:tav tm="0">
                                          <p:val>
                                            <p:fltVal val="0"/>
                                          </p:val>
                                        </p:tav>
                                        <p:tav tm="100000">
                                          <p:val>
                                            <p:strVal val="#ppt_w"/>
                                          </p:val>
                                        </p:tav>
                                      </p:tavLst>
                                    </p:anim>
                                    <p:anim calcmode="lin" valueType="num">
                                      <p:cBhvr>
                                        <p:cTn id="22" dur="500" fill="hold"/>
                                        <p:tgtEl>
                                          <p:spTgt spid="3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41" grpId="0" animBg="1"/>
      <p:bldP spid="45" grpId="0"/>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5" name="椭圆 4"/>
          <p:cNvSpPr/>
          <p:nvPr/>
        </p:nvSpPr>
        <p:spPr>
          <a:xfrm>
            <a:off x="3897388" y="1347614"/>
            <a:ext cx="1190072" cy="1190072"/>
          </a:xfrm>
          <a:prstGeom prst="ellipse">
            <a:avLst/>
          </a:prstGeom>
          <a:noFill/>
          <a:ln w="76200">
            <a:solidFill>
              <a:srgbClr val="EDA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b="1" dirty="0">
                <a:solidFill>
                  <a:srgbClr val="EDAD00"/>
                </a:solidFill>
                <a:latin typeface="Yeseva One" panose="00000500000000000000" charset="0"/>
                <a:ea typeface="Yeseva One" panose="00000500000000000000" charset="0"/>
                <a:cs typeface="Yeseva One" panose="00000500000000000000" charset="0"/>
                <a:sym typeface="Arial" panose="020B0604020202090204"/>
              </a:rPr>
              <a:t>02</a:t>
            </a:r>
          </a:p>
        </p:txBody>
      </p:sp>
      <p:sp>
        <p:nvSpPr>
          <p:cNvPr id="6" name="TextBox 5"/>
          <p:cNvSpPr txBox="1"/>
          <p:nvPr/>
        </p:nvSpPr>
        <p:spPr>
          <a:xfrm>
            <a:off x="1956799" y="3003797"/>
            <a:ext cx="5071260" cy="823752"/>
          </a:xfrm>
          <a:prstGeom prst="rect">
            <a:avLst/>
          </a:prstGeom>
          <a:noFill/>
        </p:spPr>
        <p:txBody>
          <a:bodyPr wrap="none" rtlCol="0">
            <a:spAutoFit/>
          </a:bodyPr>
          <a:lstStyle/>
          <a:p>
            <a:pPr algn="ctr">
              <a:lnSpc>
                <a:spcPct val="150000"/>
              </a:lnSpc>
            </a:pPr>
            <a:r>
              <a:rPr lang="en-US" altLang="zh-CN" sz="3600" b="1" dirty="0">
                <a:effectLst>
                  <a:outerShdw blurRad="38100" dist="38100" dir="2700000" algn="tl">
                    <a:srgbClr val="000000">
                      <a:alpha val="43137"/>
                    </a:srgbClr>
                  </a:outerShdw>
                </a:effectLst>
                <a:latin typeface="Times New Roman" panose="02020603050405020304" pitchFamily="18" charset="0"/>
                <a:ea typeface="Yeseva One" panose="00000500000000000000" charset="0"/>
                <a:cs typeface="Times New Roman" panose="02020603050405020304" pitchFamily="18" charset="0"/>
                <a:sym typeface="Arial" panose="020B0604020202090204"/>
              </a:rPr>
              <a:t>PHÁT BIỂU BÀI TOÁN</a:t>
            </a:r>
            <a:endParaRPr lang="zh-CN" altLang="en-US" sz="1400" dirty="0">
              <a:effectLst>
                <a:outerShdw blurRad="38100" dist="38100" dir="2700000" algn="tl">
                  <a:srgbClr val="000000">
                    <a:alpha val="43137"/>
                  </a:srgbClr>
                </a:outerShdw>
              </a:effectLst>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Tree>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anim calcmode="lin" valueType="num">
                                      <p:cBhvr>
                                        <p:cTn id="14" dur="500" fill="hold"/>
                                        <p:tgtEl>
                                          <p:spTgt spid="6"/>
                                        </p:tgtEl>
                                        <p:attrNameLst>
                                          <p:attrName>ppt_x</p:attrName>
                                        </p:attrNameLst>
                                      </p:cBhvr>
                                      <p:tavLst>
                                        <p:tav tm="0">
                                          <p:val>
                                            <p:strVal val="#ppt_x"/>
                                          </p:val>
                                        </p:tav>
                                        <p:tav tm="100000">
                                          <p:val>
                                            <p:strVal val="#ppt_x"/>
                                          </p:val>
                                        </p:tav>
                                      </p:tavLst>
                                    </p:anim>
                                    <p:anim calcmode="lin" valueType="num">
                                      <p:cBhvr>
                                        <p:cTn id="15"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矩形 68"/>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70" name="文本框 69"/>
          <p:cNvSpPr txBox="1"/>
          <p:nvPr/>
        </p:nvSpPr>
        <p:spPr>
          <a:xfrm>
            <a:off x="370531" y="287284"/>
            <a:ext cx="3033010"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PHÁT BIỂU BÀI TOÁN</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4" name="TextBox 14">
            <a:extLst>
              <a:ext uri="{FF2B5EF4-FFF2-40B4-BE49-F238E27FC236}">
                <a16:creationId xmlns:a16="http://schemas.microsoft.com/office/drawing/2014/main" id="{6690D715-DE1D-AC88-E56C-49AC08C7E75B}"/>
              </a:ext>
            </a:extLst>
          </p:cNvPr>
          <p:cNvSpPr txBox="1"/>
          <p:nvPr/>
        </p:nvSpPr>
        <p:spPr>
          <a:xfrm>
            <a:off x="179512" y="771550"/>
            <a:ext cx="4142550" cy="1236236"/>
          </a:xfrm>
          <a:prstGeom prst="rect">
            <a:avLst/>
          </a:prstGeom>
          <a:noFill/>
        </p:spPr>
        <p:txBody>
          <a:bodyPr wrap="square" lIns="0" tIns="0" rIns="0" bIns="0">
            <a:spAutoFit/>
          </a:bodyPr>
          <a:lstStyle/>
          <a:p>
            <a:pPr marL="285750" indent="-285750" rtl="0" fontAlgn="base">
              <a:spcBef>
                <a:spcPts val="0"/>
              </a:spcBef>
              <a:spcAft>
                <a:spcPts val="1000"/>
              </a:spcAft>
              <a:buFont typeface="Arial" panose="020B0604020202020204" pitchFamily="34" charset="0"/>
              <a:buChar char="•"/>
            </a:pPr>
            <a:r>
              <a:rPr lang="en-GB" b="1" dirty="0">
                <a:solidFill>
                  <a:srgbClr val="F46524"/>
                </a:solidFill>
                <a:latin typeface="Times New Roman" panose="02020603050405020304" pitchFamily="18" charset="0"/>
                <a:cs typeface="Times New Roman" panose="02020603050405020304" pitchFamily="18" charset="0"/>
              </a:rPr>
              <a:t>INPUT</a:t>
            </a:r>
            <a:br>
              <a:rPr lang="vi-VN" sz="1800" b="0" i="0" u="none" strike="noStrike" dirty="0">
                <a:solidFill>
                  <a:srgbClr val="000000"/>
                </a:solidFill>
                <a:effectLst/>
                <a:latin typeface="Times New Roman" panose="02020603050405020304" pitchFamily="18" charset="0"/>
                <a:cs typeface="Times New Roman" panose="02020603050405020304" pitchFamily="18" charset="0"/>
              </a:rPr>
            </a:br>
            <a:r>
              <a:rPr lang="en-GB" dirty="0" err="1">
                <a:solidFill>
                  <a:srgbClr val="000000"/>
                </a:solidFill>
                <a:latin typeface="Times New Roman" panose="02020603050405020304" pitchFamily="18" charset="0"/>
                <a:cs typeface="Times New Roman" panose="02020603050405020304" pitchFamily="18" charset="0"/>
              </a:rPr>
              <a:t>Là</a:t>
            </a:r>
            <a:r>
              <a:rPr lang="en-GB" dirty="0">
                <a:solidFill>
                  <a:srgbClr val="000000"/>
                </a:solidFill>
                <a:latin typeface="Times New Roman" panose="02020603050405020304" pitchFamily="18" charset="0"/>
                <a:cs typeface="Times New Roman" panose="02020603050405020304" pitchFamily="18" charset="0"/>
              </a:rPr>
              <a:t> </a:t>
            </a:r>
            <a:r>
              <a:rPr lang="en-GB" dirty="0" err="1">
                <a:solidFill>
                  <a:srgbClr val="000000"/>
                </a:solidFill>
                <a:latin typeface="Times New Roman" panose="02020603050405020304" pitchFamily="18" charset="0"/>
                <a:cs typeface="Times New Roman" panose="02020603050405020304" pitchFamily="18" charset="0"/>
              </a:rPr>
              <a:t>một</a:t>
            </a:r>
            <a:r>
              <a:rPr lang="en-GB" dirty="0">
                <a:solidFill>
                  <a:srgbClr val="000000"/>
                </a:solidFill>
                <a:latin typeface="Times New Roman" panose="02020603050405020304" pitchFamily="18" charset="0"/>
                <a:cs typeface="Times New Roman" panose="02020603050405020304" pitchFamily="18" charset="0"/>
              </a:rPr>
              <a:t> </a:t>
            </a:r>
            <a:r>
              <a:rPr lang="en-GB" dirty="0" err="1">
                <a:solidFill>
                  <a:srgbClr val="000000"/>
                </a:solidFill>
                <a:latin typeface="Times New Roman" panose="02020603050405020304" pitchFamily="18" charset="0"/>
                <a:cs typeface="Times New Roman" panose="02020603050405020304" pitchFamily="18" charset="0"/>
              </a:rPr>
              <a:t>hình</a:t>
            </a:r>
            <a:r>
              <a:rPr lang="en-GB" dirty="0">
                <a:solidFill>
                  <a:srgbClr val="000000"/>
                </a:solidFill>
                <a:latin typeface="Times New Roman" panose="02020603050405020304" pitchFamily="18" charset="0"/>
                <a:cs typeface="Times New Roman" panose="02020603050405020304" pitchFamily="18" charset="0"/>
              </a:rPr>
              <a:t> </a:t>
            </a:r>
            <a:r>
              <a:rPr lang="en-GB" dirty="0" err="1">
                <a:solidFill>
                  <a:srgbClr val="000000"/>
                </a:solidFill>
                <a:latin typeface="Times New Roman" panose="02020603050405020304" pitchFamily="18" charset="0"/>
                <a:cs typeface="Times New Roman" panose="02020603050405020304" pitchFamily="18" charset="0"/>
              </a:rPr>
              <a:t>ảnh</a:t>
            </a:r>
            <a:endParaRPr lang="en-US" sz="1800" b="0" i="0" u="none" strike="noStrike" dirty="0">
              <a:solidFill>
                <a:srgbClr val="000000"/>
              </a:solidFill>
              <a:effectLst/>
              <a:latin typeface="Times New Roman" panose="02020603050405020304" pitchFamily="18" charset="0"/>
              <a:cs typeface="Times New Roman" panose="02020603050405020304" pitchFamily="18" charset="0"/>
            </a:endParaRPr>
          </a:p>
          <a:p>
            <a:br>
              <a:rPr lang="vi-VN" dirty="0">
                <a:latin typeface="Times New Roman" panose="02020603050405020304" pitchFamily="18" charset="0"/>
                <a:cs typeface="Times New Roman" panose="02020603050405020304" pitchFamily="18" charset="0"/>
              </a:rPr>
            </a:br>
            <a:endParaRPr lang="vi-VN" sz="1800" b="1" i="0" u="none" strike="noStrike" dirty="0">
              <a:solidFill>
                <a:srgbClr val="F46524"/>
              </a:solidFill>
              <a:effectLst/>
              <a:latin typeface="Times New Roman" panose="02020603050405020304" pitchFamily="18" charset="0"/>
              <a:cs typeface="Times New Roman" panose="02020603050405020304" pitchFamily="18" charset="0"/>
            </a:endParaRPr>
          </a:p>
        </p:txBody>
      </p:sp>
      <p:sp>
        <p:nvSpPr>
          <p:cNvPr id="12" name="TextBox 14">
            <a:extLst>
              <a:ext uri="{FF2B5EF4-FFF2-40B4-BE49-F238E27FC236}">
                <a16:creationId xmlns:a16="http://schemas.microsoft.com/office/drawing/2014/main" id="{63F52099-988E-85D1-919D-5641F9CA140E}"/>
              </a:ext>
            </a:extLst>
          </p:cNvPr>
          <p:cNvSpPr txBox="1"/>
          <p:nvPr/>
        </p:nvSpPr>
        <p:spPr>
          <a:xfrm>
            <a:off x="4572000" y="843558"/>
            <a:ext cx="4142550" cy="1790234"/>
          </a:xfrm>
          <a:prstGeom prst="rect">
            <a:avLst/>
          </a:prstGeom>
          <a:noFill/>
        </p:spPr>
        <p:txBody>
          <a:bodyPr wrap="square" lIns="0" tIns="0" rIns="0" bIns="0">
            <a:spAutoFit/>
          </a:bodyPr>
          <a:lstStyle/>
          <a:p>
            <a:pPr marL="285750" indent="-285750" rtl="0" fontAlgn="base">
              <a:spcBef>
                <a:spcPts val="0"/>
              </a:spcBef>
              <a:spcAft>
                <a:spcPts val="1000"/>
              </a:spcAft>
              <a:buFont typeface="Arial" panose="020B0604020202020204" pitchFamily="34" charset="0"/>
              <a:buChar char="•"/>
            </a:pPr>
            <a:r>
              <a:rPr lang="en-US" b="1" dirty="0">
                <a:solidFill>
                  <a:srgbClr val="F46524"/>
                </a:solidFill>
                <a:latin typeface="Times New Roman" panose="02020603050405020304" pitchFamily="18" charset="0"/>
                <a:cs typeface="Times New Roman" panose="02020603050405020304" pitchFamily="18" charset="0"/>
              </a:rPr>
              <a:t>OUTPUT</a:t>
            </a:r>
            <a:endParaRPr lang="en-US" b="1" i="0" u="none" strike="noStrike" dirty="0">
              <a:solidFill>
                <a:srgbClr val="F46524"/>
              </a:solidFill>
              <a:effectLst/>
              <a:latin typeface="Times New Roman" panose="02020603050405020304" pitchFamily="18" charset="0"/>
              <a:cs typeface="Times New Roman" panose="02020603050405020304" pitchFamily="18" charset="0"/>
            </a:endParaRPr>
          </a:p>
          <a:p>
            <a:pPr lvl="1"/>
            <a:r>
              <a:rPr lang="en-GB" b="0" i="0" u="none" strike="noStrike" dirty="0" err="1">
                <a:solidFill>
                  <a:srgbClr val="000000"/>
                </a:solidFill>
                <a:effectLst/>
                <a:latin typeface="Times New Roman" panose="02020603050405020304" pitchFamily="18" charset="0"/>
                <a:cs typeface="Times New Roman" panose="02020603050405020304" pitchFamily="18" charset="0"/>
              </a:rPr>
              <a:t>Là</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một</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phân</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đoạn</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ảnh</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gồm</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những</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vùng</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dưới</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điều</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kiện</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ràng</a:t>
            </a:r>
            <a:r>
              <a:rPr lang="en-GB" b="0" i="0" u="none" strike="noStrike" dirty="0">
                <a:solidFill>
                  <a:srgbClr val="000000"/>
                </a:solidFill>
                <a:effectLst/>
                <a:latin typeface="Times New Roman" panose="02020603050405020304" pitchFamily="18" charset="0"/>
                <a:cs typeface="Times New Roman" panose="02020603050405020304" pitchFamily="18" charset="0"/>
              </a:rPr>
              <a:t> </a:t>
            </a:r>
            <a:r>
              <a:rPr lang="en-GB" b="0" i="0" u="none" strike="noStrike" dirty="0" err="1">
                <a:solidFill>
                  <a:srgbClr val="000000"/>
                </a:solidFill>
                <a:effectLst/>
                <a:latin typeface="Times New Roman" panose="02020603050405020304" pitchFamily="18" charset="0"/>
                <a:cs typeface="Times New Roman" panose="02020603050405020304" pitchFamily="18" charset="0"/>
              </a:rPr>
              <a:t>buộc</a:t>
            </a:r>
            <a:r>
              <a:rPr lang="en-GB" b="0" i="0" u="none" strike="noStrike" dirty="0">
                <a:solidFill>
                  <a:srgbClr val="000000"/>
                </a:solidFill>
                <a:effectLst/>
                <a:latin typeface="Times New Roman" panose="02020603050405020304" pitchFamily="18" charset="0"/>
                <a:cs typeface="Times New Roman" panose="02020603050405020304" pitchFamily="18" charset="0"/>
              </a:rPr>
              <a:t>:</a:t>
            </a:r>
          </a:p>
          <a:p>
            <a:pPr lvl="1"/>
            <a:r>
              <a:rPr lang="en-GB" dirty="0">
                <a:solidFill>
                  <a:srgbClr val="000000"/>
                </a:solidFill>
                <a:latin typeface="Times New Roman" panose="02020603050405020304" pitchFamily="18" charset="0"/>
                <a:cs typeface="Times New Roman" panose="02020603050405020304" pitchFamily="18" charset="0"/>
              </a:rPr>
              <a:t>	- </a:t>
            </a:r>
            <a:r>
              <a:rPr lang="en-GB" dirty="0" err="1">
                <a:solidFill>
                  <a:srgbClr val="000000"/>
                </a:solidFill>
                <a:latin typeface="Times New Roman" panose="02020603050405020304" pitchFamily="18" charset="0"/>
                <a:cs typeface="Times New Roman" panose="02020603050405020304" pitchFamily="18" charset="0"/>
              </a:rPr>
              <a:t>Kích</a:t>
            </a:r>
            <a:r>
              <a:rPr lang="en-GB" dirty="0">
                <a:solidFill>
                  <a:srgbClr val="000000"/>
                </a:solidFill>
                <a:latin typeface="Times New Roman" panose="02020603050405020304" pitchFamily="18" charset="0"/>
                <a:cs typeface="Times New Roman" panose="02020603050405020304" pitchFamily="18" charset="0"/>
              </a:rPr>
              <a:t> </a:t>
            </a:r>
            <a:r>
              <a:rPr lang="en-GB" dirty="0" err="1">
                <a:solidFill>
                  <a:srgbClr val="000000"/>
                </a:solidFill>
                <a:latin typeface="Times New Roman" panose="02020603050405020304" pitchFamily="18" charset="0"/>
                <a:cs typeface="Times New Roman" panose="02020603050405020304" pitchFamily="18" charset="0"/>
              </a:rPr>
              <a:t>thước</a:t>
            </a:r>
            <a:r>
              <a:rPr lang="en-GB" dirty="0">
                <a:solidFill>
                  <a:srgbClr val="000000"/>
                </a:solidFill>
                <a:latin typeface="Times New Roman" panose="02020603050405020304" pitchFamily="18" charset="0"/>
                <a:cs typeface="Times New Roman" panose="02020603050405020304" pitchFamily="18" charset="0"/>
              </a:rPr>
              <a:t> </a:t>
            </a:r>
          </a:p>
          <a:p>
            <a:pPr lvl="1"/>
            <a:r>
              <a:rPr lang="en-GB" dirty="0">
                <a:solidFill>
                  <a:srgbClr val="000000"/>
                </a:solidFill>
                <a:latin typeface="Times New Roman" panose="02020603050405020304" pitchFamily="18" charset="0"/>
                <a:cs typeface="Times New Roman" panose="02020603050405020304" pitchFamily="18" charset="0"/>
              </a:rPr>
              <a:t>	- </a:t>
            </a:r>
            <a:r>
              <a:rPr lang="en-GB" dirty="0" err="1">
                <a:solidFill>
                  <a:srgbClr val="000000"/>
                </a:solidFill>
                <a:latin typeface="Times New Roman" panose="02020603050405020304" pitchFamily="18" charset="0"/>
                <a:cs typeface="Times New Roman" panose="02020603050405020304" pitchFamily="18" charset="0"/>
              </a:rPr>
              <a:t>Vị</a:t>
            </a:r>
            <a:r>
              <a:rPr lang="en-GB" dirty="0">
                <a:solidFill>
                  <a:srgbClr val="000000"/>
                </a:solidFill>
                <a:latin typeface="Times New Roman" panose="02020603050405020304" pitchFamily="18" charset="0"/>
                <a:cs typeface="Times New Roman" panose="02020603050405020304" pitchFamily="18" charset="0"/>
              </a:rPr>
              <a:t> </a:t>
            </a:r>
            <a:r>
              <a:rPr lang="en-GB" dirty="0" err="1">
                <a:solidFill>
                  <a:srgbClr val="000000"/>
                </a:solidFill>
                <a:latin typeface="Times New Roman" panose="02020603050405020304" pitchFamily="18" charset="0"/>
                <a:cs typeface="Times New Roman" panose="02020603050405020304" pitchFamily="18" charset="0"/>
              </a:rPr>
              <a:t>trí</a:t>
            </a:r>
            <a:r>
              <a:rPr lang="en-GB" dirty="0">
                <a:solidFill>
                  <a:srgbClr val="000000"/>
                </a:solidFill>
                <a:latin typeface="Times New Roman" panose="02020603050405020304" pitchFamily="18" charset="0"/>
                <a:cs typeface="Times New Roman" panose="02020603050405020304" pitchFamily="18" charset="0"/>
              </a:rPr>
              <a:t> </a:t>
            </a:r>
            <a:r>
              <a:rPr lang="en-GB" dirty="0" err="1">
                <a:solidFill>
                  <a:srgbClr val="000000"/>
                </a:solidFill>
                <a:latin typeface="Times New Roman" panose="02020603050405020304" pitchFamily="18" charset="0"/>
                <a:cs typeface="Times New Roman" panose="02020603050405020304" pitchFamily="18" charset="0"/>
              </a:rPr>
              <a:t>phân</a:t>
            </a:r>
            <a:r>
              <a:rPr lang="en-GB" dirty="0">
                <a:solidFill>
                  <a:srgbClr val="000000"/>
                </a:solidFill>
                <a:latin typeface="Times New Roman" panose="02020603050405020304" pitchFamily="18" charset="0"/>
                <a:cs typeface="Times New Roman" panose="02020603050405020304" pitchFamily="18" charset="0"/>
              </a:rPr>
              <a:t> </a:t>
            </a:r>
            <a:r>
              <a:rPr lang="en-GB" dirty="0" err="1">
                <a:solidFill>
                  <a:srgbClr val="000000"/>
                </a:solidFill>
                <a:latin typeface="Times New Roman" panose="02020603050405020304" pitchFamily="18" charset="0"/>
                <a:cs typeface="Times New Roman" panose="02020603050405020304" pitchFamily="18" charset="0"/>
              </a:rPr>
              <a:t>đoạn</a:t>
            </a:r>
            <a:br>
              <a:rPr lang="vi-VN" dirty="0">
                <a:latin typeface="Times New Roman" panose="02020603050405020304" pitchFamily="18" charset="0"/>
                <a:cs typeface="Times New Roman" panose="02020603050405020304" pitchFamily="18" charset="0"/>
              </a:rPr>
            </a:br>
            <a:endParaRPr lang="vi-VN" sz="1800" b="1" i="0" u="none" strike="noStrike" dirty="0">
              <a:solidFill>
                <a:srgbClr val="F46524"/>
              </a:solidFill>
              <a:effectLst/>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8B7EB557-96A9-2AA8-D15F-C73A788A2E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9941" y="2503158"/>
            <a:ext cx="1779954" cy="246512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EC06E398-A257-16E1-2707-7AC08461BBE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80112" y="2515557"/>
            <a:ext cx="1779953" cy="2456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6883051"/>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checkerboard(across)">
                                      <p:cBhvr>
                                        <p:cTn id="7" dur="500"/>
                                        <p:tgtEl>
                                          <p:spTgt spid="7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69"/>
                                        </p:tgtEl>
                                        <p:attrNameLst>
                                          <p:attrName>style.visibility</p:attrName>
                                        </p:attrNameLst>
                                      </p:cBhvr>
                                      <p:to>
                                        <p:strVal val="visible"/>
                                      </p:to>
                                    </p:set>
                                    <p:animEffect transition="in" filter="checkerboard(across)">
                                      <p:cBhvr>
                                        <p:cTn id="11" dur="500"/>
                                        <p:tgtEl>
                                          <p:spTgt spid="6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p:bldP spid="4"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矩形 68"/>
          <p:cNvSpPr/>
          <p:nvPr/>
        </p:nvSpPr>
        <p:spPr>
          <a:xfrm>
            <a:off x="0" y="287284"/>
            <a:ext cx="3667125" cy="427091"/>
          </a:xfrm>
          <a:prstGeom prst="rect">
            <a:avLst/>
          </a:prstGeom>
          <a:solidFill>
            <a:srgbClr val="EDAD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70" name="文本框 69"/>
          <p:cNvSpPr txBox="1"/>
          <p:nvPr/>
        </p:nvSpPr>
        <p:spPr>
          <a:xfrm>
            <a:off x="370531" y="287284"/>
            <a:ext cx="3033010" cy="415498"/>
          </a:xfrm>
          <a:prstGeom prst="rect">
            <a:avLst/>
          </a:prstGeom>
          <a:noFill/>
        </p:spPr>
        <p:txBody>
          <a:bodyPr wrap="none" rtlCol="0">
            <a:spAutoFit/>
            <a:scene3d>
              <a:camera prst="orthographicFront"/>
              <a:lightRig rig="threePt" dir="t"/>
            </a:scene3d>
            <a:sp3d contourW="12700"/>
          </a:bodyPr>
          <a:lstStyle/>
          <a:p>
            <a:r>
              <a:rPr lang="en-US" altLang="zh-CN"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rPr>
              <a:t>PHÁT BIỂU BÀI TOÁN</a:t>
            </a:r>
            <a:endParaRPr lang="zh-CN" altLang="en-US" sz="2100" b="1" dirty="0">
              <a:solidFill>
                <a:schemeClr val="bg1"/>
              </a:solidFill>
              <a:latin typeface="Times New Roman" panose="02020603050405020304" pitchFamily="18" charset="0"/>
              <a:ea typeface="Yeseva One" panose="00000500000000000000" charset="0"/>
              <a:cs typeface="Times New Roman" panose="02020603050405020304" pitchFamily="18" charset="0"/>
              <a:sym typeface="Arial" panose="020B0604020202090204"/>
            </a:endParaRPr>
          </a:p>
        </p:txBody>
      </p:sp>
      <p:sp>
        <p:nvSpPr>
          <p:cNvPr id="2" name="TextBox 5">
            <a:extLst>
              <a:ext uri="{FF2B5EF4-FFF2-40B4-BE49-F238E27FC236}">
                <a16:creationId xmlns:a16="http://schemas.microsoft.com/office/drawing/2014/main" id="{01F4E9FA-D78C-53CA-4C98-235FBEBAB6E5}"/>
              </a:ext>
            </a:extLst>
          </p:cNvPr>
          <p:cNvSpPr txBox="1"/>
          <p:nvPr/>
        </p:nvSpPr>
        <p:spPr>
          <a:xfrm>
            <a:off x="51120" y="788811"/>
            <a:ext cx="3787253" cy="367665"/>
          </a:xfrm>
          <a:prstGeom prst="rect">
            <a:avLst/>
          </a:prstGeom>
          <a:noFill/>
        </p:spPr>
        <p:txBody>
          <a:bodyPr wrap="square" rtlCol="0">
            <a:spAutoFit/>
          </a:bodyPr>
          <a:lstStyle/>
          <a:p>
            <a:pPr>
              <a:lnSpc>
                <a:spcPts val="2250"/>
              </a:lnSpc>
            </a:pPr>
            <a:r>
              <a:rPr lang="en-US" altLang="zh-CN" b="1" dirty="0">
                <a:latin typeface="Times New Roman" panose="02020603050405020304" pitchFamily="18" charset="0"/>
                <a:ea typeface="Yeseva One" panose="00000500000000000000" charset="0"/>
                <a:cs typeface="Times New Roman" panose="02020603050405020304" pitchFamily="18" charset="0"/>
                <a:sym typeface="Arial" panose="020B0604020202090204"/>
              </a:rPr>
              <a:t>FRAMEWORK</a:t>
            </a:r>
          </a:p>
        </p:txBody>
      </p:sp>
      <p:sp>
        <p:nvSpPr>
          <p:cNvPr id="4" name="TextBox 14">
            <a:extLst>
              <a:ext uri="{FF2B5EF4-FFF2-40B4-BE49-F238E27FC236}">
                <a16:creationId xmlns:a16="http://schemas.microsoft.com/office/drawing/2014/main" id="{6690D715-DE1D-AC88-E56C-49AC08C7E75B}"/>
              </a:ext>
            </a:extLst>
          </p:cNvPr>
          <p:cNvSpPr txBox="1"/>
          <p:nvPr/>
        </p:nvSpPr>
        <p:spPr>
          <a:xfrm>
            <a:off x="179512" y="1740753"/>
            <a:ext cx="8640960" cy="1661993"/>
          </a:xfrm>
          <a:prstGeom prst="rect">
            <a:avLst/>
          </a:prstGeom>
          <a:noFill/>
        </p:spPr>
        <p:txBody>
          <a:bodyPr wrap="square" lIns="0" tIns="0" rIns="0" bIns="0">
            <a:spAutoFit/>
          </a:bodyPr>
          <a:lstStyle/>
          <a:p>
            <a:pPr marL="342900" indent="-342900">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OpenCV: </a:t>
            </a:r>
            <a:r>
              <a:rPr lang="vi-VN" dirty="0">
                <a:latin typeface="Times New Roman" panose="02020603050405020304" pitchFamily="18" charset="0"/>
                <a:cs typeface="Times New Roman" panose="02020603050405020304" pitchFamily="18" charset="0"/>
              </a:rPr>
              <a:t>là thư viện thị giác máy tính nguồn mở cung cấp nhiều chức năng, bao gồm xử lý hình ảnh, học máy và thuật toán thị giác máy tính.</a:t>
            </a:r>
            <a:endParaRPr lang="en-GB"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vi-VN" dirty="0">
                <a:latin typeface="Times New Roman" panose="02020603050405020304" pitchFamily="18" charset="0"/>
                <a:cs typeface="Times New Roman" panose="02020603050405020304" pitchFamily="18" charset="0"/>
              </a:rPr>
              <a:t>PyTorch: là một thư viện máy học mã nguồn mở dành cho Python</a:t>
            </a:r>
            <a:r>
              <a:rPr lang="en-GB" dirty="0">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endParaRPr lang="en-GB"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vi-VN" dirty="0">
                <a:latin typeface="Times New Roman" panose="02020603050405020304" pitchFamily="18" charset="0"/>
                <a:cs typeface="Times New Roman" panose="02020603050405020304" pitchFamily="18" charset="0"/>
              </a:rPr>
              <a:t>TensorFlow: là một thư viện máy học mã nguồn mở phổ biến dành cho Python.</a:t>
            </a:r>
            <a:endParaRPr lang="en-GB"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2269121"/>
      </p:ext>
    </p:extLst>
  </p:cSld>
  <p:clrMapOvr>
    <a:masterClrMapping/>
  </p:clrMapOvr>
  <mc:AlternateContent xmlns:mc="http://schemas.openxmlformats.org/markup-compatibility/2006" xmlns:p14="http://schemas.microsoft.com/office/powerpoint/2010/main">
    <mc:Choice Requires="p14">
      <p:transition spd="slow">
        <p14:switch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checkerboard(across)">
                                      <p:cBhvr>
                                        <p:cTn id="7" dur="500"/>
                                        <p:tgtEl>
                                          <p:spTgt spid="70"/>
                                        </p:tgtEl>
                                      </p:cBhvr>
                                    </p:animEffect>
                                  </p:childTnLst>
                                </p:cTn>
                              </p:par>
                            </p:childTnLst>
                          </p:cTn>
                        </p:par>
                        <p:par>
                          <p:cTn id="8" fill="hold">
                            <p:stCondLst>
                              <p:cond delay="500"/>
                            </p:stCondLst>
                            <p:childTnLst>
                              <p:par>
                                <p:cTn id="9" presetID="5" presetClass="entr" presetSubtype="10" fill="hold" grpId="0" nodeType="afterEffect">
                                  <p:stCondLst>
                                    <p:cond delay="0"/>
                                  </p:stCondLst>
                                  <p:childTnLst>
                                    <p:set>
                                      <p:cBhvr>
                                        <p:cTn id="10" dur="1" fill="hold">
                                          <p:stCondLst>
                                            <p:cond delay="0"/>
                                          </p:stCondLst>
                                        </p:cTn>
                                        <p:tgtEl>
                                          <p:spTgt spid="69"/>
                                        </p:tgtEl>
                                        <p:attrNameLst>
                                          <p:attrName>style.visibility</p:attrName>
                                        </p:attrNameLst>
                                      </p:cBhvr>
                                      <p:to>
                                        <p:strVal val="visible"/>
                                      </p:to>
                                    </p:set>
                                    <p:animEffect transition="in" filter="checkerboard(across)">
                                      <p:cBhvr>
                                        <p:cTn id="11" dur="500"/>
                                        <p:tgtEl>
                                          <p:spTgt spid="69"/>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p:bldP spid="2" grpId="0"/>
      <p:bldP spid="4" grpId="0"/>
    </p:bldLst>
  </p:timing>
</p:sld>
</file>

<file path=ppt/theme/theme1.xml><?xml version="1.0" encoding="utf-8"?>
<a:theme xmlns:a="http://schemas.openxmlformats.org/drawingml/2006/main" name="5a4b33b2f204c">
  <a:themeElements>
    <a:clrScheme name="绿红色">
      <a:dk1>
        <a:sysClr val="windowText" lastClr="000000"/>
      </a:dk1>
      <a:lt1>
        <a:sysClr val="window" lastClr="FFFFFF"/>
      </a:lt1>
      <a:dk2>
        <a:srgbClr val="2F2F2F"/>
      </a:dk2>
      <a:lt2>
        <a:srgbClr val="FFFFF4"/>
      </a:lt2>
      <a:accent1>
        <a:srgbClr val="536F2D"/>
      </a:accent1>
      <a:accent2>
        <a:srgbClr val="7A0720"/>
      </a:accent2>
      <a:accent3>
        <a:srgbClr val="536F2D"/>
      </a:accent3>
      <a:accent4>
        <a:srgbClr val="7A0720"/>
      </a:accent4>
      <a:accent5>
        <a:srgbClr val="3F3F3F"/>
      </a:accent5>
      <a:accent6>
        <a:srgbClr val="262626"/>
      </a:accent6>
      <a:hlink>
        <a:srgbClr val="00D5D5"/>
      </a:hlink>
      <a:folHlink>
        <a:srgbClr val="DD00DD"/>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5a4b33b2f204c</Template>
  <TotalTime>265</TotalTime>
  <Words>1710</Words>
  <Application>Microsoft Office PowerPoint</Application>
  <PresentationFormat>On-screen Show (16:9)</PresentationFormat>
  <Paragraphs>162</Paragraphs>
  <Slides>25</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Montserrat SemiBold</vt:lpstr>
      <vt:lpstr>Times New Roman</vt:lpstr>
      <vt:lpstr>Yeseva One</vt:lpstr>
      <vt:lpstr>5a4b33b2f204c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Users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dreamsummit</dc:creator>
  <cp:lastModifiedBy>PHÙNG NGHĨA PHÚC</cp:lastModifiedBy>
  <cp:revision>8</cp:revision>
  <dcterms:created xsi:type="dcterms:W3CDTF">2021-05-11T15:08:29Z</dcterms:created>
  <dcterms:modified xsi:type="dcterms:W3CDTF">2023-01-10T13:44:13Z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2052-3.4.0.5283</vt:lpwstr>
  </property>
</Properties>
</file>

<file path=docProps/thumbnail.jpeg>
</file>